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63" r:id="rId4"/>
    <p:sldId id="257" r:id="rId5"/>
    <p:sldId id="258" r:id="rId6"/>
    <p:sldId id="259" r:id="rId7"/>
    <p:sldId id="260" r:id="rId8"/>
    <p:sldId id="261" r:id="rId9"/>
    <p:sldId id="262" r:id="rId10"/>
    <p:sldId id="265" r:id="rId11"/>
    <p:sldId id="278" r:id="rId12"/>
    <p:sldId id="279" r:id="rId13"/>
    <p:sldId id="280" r:id="rId14"/>
    <p:sldId id="281" r:id="rId15"/>
    <p:sldId id="282" r:id="rId16"/>
    <p:sldId id="266" r:id="rId17"/>
    <p:sldId id="283" r:id="rId18"/>
    <p:sldId id="264" r:id="rId19"/>
    <p:sldId id="284" r:id="rId20"/>
    <p:sldId id="269" r:id="rId21"/>
    <p:sldId id="270" r:id="rId22"/>
    <p:sldId id="271" r:id="rId23"/>
    <p:sldId id="272" r:id="rId24"/>
    <p:sldId id="273" r:id="rId25"/>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1" d="100"/>
          <a:sy n="41" d="100"/>
        </p:scale>
        <p:origin x="-71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4B6055F8-1D02-4417-9241-55C834FD9970}" type="datetimeFigureOut">
              <a:rPr lang="it-IT" smtClean="0"/>
              <a:pPr/>
              <a:t>19/10/2011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007B441-5312-499D-93C3-6E37886527FA}"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6055F8-1D02-4417-9241-55C834FD9970}" type="datetimeFigureOut">
              <a:rPr lang="it-IT" smtClean="0"/>
              <a:pPr/>
              <a:t>19/10/2011</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07B441-5312-499D-93C3-6E37886527FA}"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hyperlink" Target="samplegorllas.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template%20(1).pdf"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style>
          <a:lnRef idx="3">
            <a:schemeClr val="lt1"/>
          </a:lnRef>
          <a:fillRef idx="1">
            <a:schemeClr val="accent4"/>
          </a:fillRef>
          <a:effectRef idx="1">
            <a:schemeClr val="accent4"/>
          </a:effectRef>
          <a:fontRef idx="minor">
            <a:schemeClr val="lt1"/>
          </a:fontRef>
        </p:style>
        <p:txBody>
          <a:bodyPr/>
          <a:lstStyle/>
          <a:p>
            <a:r>
              <a:rPr lang="it-IT" dirty="0" smtClean="0"/>
              <a:t>HOW TO WRITE A SUMMARY</a:t>
            </a:r>
            <a:endParaRPr lang="it-IT" dirty="0"/>
          </a:p>
        </p:txBody>
      </p:sp>
      <p:sp>
        <p:nvSpPr>
          <p:cNvPr id="3" name="Sottotitolo 2"/>
          <p:cNvSpPr>
            <a:spLocks noGrp="1"/>
          </p:cNvSpPr>
          <p:nvPr>
            <p:ph type="subTitle" idx="1"/>
          </p:nvPr>
        </p:nvSpPr>
        <p:spPr/>
        <p:style>
          <a:lnRef idx="1">
            <a:schemeClr val="accent4"/>
          </a:lnRef>
          <a:fillRef idx="2">
            <a:schemeClr val="accent4"/>
          </a:fillRef>
          <a:effectRef idx="1">
            <a:schemeClr val="accent4"/>
          </a:effectRef>
          <a:fontRef idx="minor">
            <a:schemeClr val="dk1"/>
          </a:fontRef>
        </p:style>
        <p:txBody>
          <a:bodyPr>
            <a:normAutofit/>
          </a:bodyPr>
          <a:lstStyle/>
          <a:p>
            <a:r>
              <a:rPr lang="it-IT" sz="4800" dirty="0" err="1" smtClean="0">
                <a:solidFill>
                  <a:schemeClr val="tx1"/>
                </a:solidFill>
              </a:rPr>
              <a:t>Techniques</a:t>
            </a:r>
            <a:r>
              <a:rPr lang="it-IT" sz="4800" dirty="0" smtClean="0">
                <a:solidFill>
                  <a:schemeClr val="tx1"/>
                </a:solidFill>
              </a:rPr>
              <a:t> and </a:t>
            </a:r>
            <a:r>
              <a:rPr lang="it-IT" sz="4800" dirty="0" err="1" smtClean="0">
                <a:solidFill>
                  <a:schemeClr val="tx1"/>
                </a:solidFill>
              </a:rPr>
              <a:t>instruments</a:t>
            </a:r>
            <a:endParaRPr lang="it-IT" sz="48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smtClean="0"/>
              <a:t>STEP 2</a:t>
            </a:r>
            <a:endParaRPr lang="it-IT" dirty="0"/>
          </a:p>
        </p:txBody>
      </p:sp>
      <p:sp>
        <p:nvSpPr>
          <p:cNvPr id="3" name="Segnaposto contenuto 2"/>
          <p:cNvSpPr>
            <a:spLocks noGrp="1"/>
          </p:cNvSpPr>
          <p:nvPr>
            <p:ph idx="1"/>
          </p:nvPr>
        </p:nvSpPr>
        <p:spPr/>
        <p:style>
          <a:lnRef idx="0">
            <a:schemeClr val="accent5"/>
          </a:lnRef>
          <a:fillRef idx="3">
            <a:schemeClr val="accent5"/>
          </a:fillRef>
          <a:effectRef idx="3">
            <a:schemeClr val="accent5"/>
          </a:effectRef>
          <a:fontRef idx="minor">
            <a:schemeClr val="lt1"/>
          </a:fontRef>
        </p:style>
        <p:txBody>
          <a:bodyPr>
            <a:normAutofit/>
          </a:bodyPr>
          <a:lstStyle/>
          <a:p>
            <a:pPr algn="ctr">
              <a:buNone/>
            </a:pPr>
            <a:endParaRPr lang="it-IT" sz="3600" dirty="0" smtClean="0"/>
          </a:p>
          <a:p>
            <a:pPr algn="ctr">
              <a:buNone/>
            </a:pPr>
            <a:endParaRPr lang="it-IT" sz="3600" dirty="0" smtClean="0"/>
          </a:p>
          <a:p>
            <a:pPr algn="ctr">
              <a:buNone/>
            </a:pPr>
            <a:r>
              <a:rPr lang="it-IT" sz="3600" dirty="0" smtClean="0"/>
              <a:t>DERIVE GENERALIZATIONS BY EXAMINING CLUSTERS OF TEXTS FOR COMMONALITIES</a:t>
            </a:r>
            <a:endParaRPr lang="it-IT" sz="3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smtClean="0"/>
              <a:t>GENERALIZATIONS</a:t>
            </a:r>
            <a:endParaRPr lang="it-IT" dirty="0"/>
          </a:p>
        </p:txBody>
      </p:sp>
      <p:sp>
        <p:nvSpPr>
          <p:cNvPr id="3" name="Segnaposto testo 2"/>
          <p:cNvSpPr>
            <a:spLocks noGrp="1"/>
          </p:cNvSpPr>
          <p:nvPr>
            <p:ph type="body" idx="1"/>
          </p:nvPr>
        </p:nvSpPr>
        <p:spPr/>
        <p:style>
          <a:lnRef idx="1">
            <a:schemeClr val="accent1"/>
          </a:lnRef>
          <a:fillRef idx="3">
            <a:schemeClr val="accent1"/>
          </a:fillRef>
          <a:effectRef idx="2">
            <a:schemeClr val="accent1"/>
          </a:effectRef>
          <a:fontRef idx="minor">
            <a:schemeClr val="lt1"/>
          </a:fontRef>
        </p:style>
        <p:txBody>
          <a:bodyPr/>
          <a:lstStyle/>
          <a:p>
            <a:pPr algn="ctr"/>
            <a:r>
              <a:rPr lang="it-IT" dirty="0" err="1" smtClean="0"/>
              <a:t>Original</a:t>
            </a:r>
            <a:r>
              <a:rPr lang="it-IT" dirty="0" smtClean="0"/>
              <a:t> text</a:t>
            </a:r>
            <a:endParaRPr lang="it-IT" dirty="0"/>
          </a:p>
        </p:txBody>
      </p:sp>
      <p:sp>
        <p:nvSpPr>
          <p:cNvPr id="4" name="Segnaposto contenuto 3"/>
          <p:cNvSpPr>
            <a:spLocks noGrp="1"/>
          </p:cNvSpPr>
          <p:nvPr>
            <p:ph sz="half" idx="2"/>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en-US" dirty="0" smtClean="0">
                <a:solidFill>
                  <a:srgbClr val="FF0000"/>
                </a:solidFill>
              </a:rPr>
              <a:t>Some Africans prefer bush meat, such as gorilla</a:t>
            </a:r>
            <a:r>
              <a:rPr lang="en-US" u="sng" dirty="0" smtClean="0">
                <a:solidFill>
                  <a:srgbClr val="FF0000"/>
                </a:solidFill>
              </a:rPr>
              <a:t>, </a:t>
            </a:r>
            <a:r>
              <a:rPr lang="en-US" b="1" u="sng" dirty="0" smtClean="0">
                <a:solidFill>
                  <a:srgbClr val="FF0000"/>
                </a:solidFill>
              </a:rPr>
              <a:t>because it provides an economical source of daily protein.</a:t>
            </a:r>
          </a:p>
          <a:p>
            <a:r>
              <a:rPr lang="en-US" dirty="0" smtClean="0">
                <a:solidFill>
                  <a:srgbClr val="FF0000"/>
                </a:solidFill>
              </a:rPr>
              <a:t>Poor families  travel a short distance to the rainforest to get bush meat.</a:t>
            </a:r>
          </a:p>
          <a:p>
            <a:r>
              <a:rPr lang="en-US" b="1" dirty="0" smtClean="0">
                <a:solidFill>
                  <a:srgbClr val="FF0000"/>
                </a:solidFill>
              </a:rPr>
              <a:t>Africa’s </a:t>
            </a:r>
            <a:r>
              <a:rPr lang="en-US" b="1" u="sng" dirty="0" smtClean="0">
                <a:solidFill>
                  <a:srgbClr val="FF0000"/>
                </a:solidFill>
              </a:rPr>
              <a:t>population is increasing rapidly, along with its demand for bush meat.</a:t>
            </a:r>
          </a:p>
          <a:p>
            <a:endParaRPr lang="it-IT" dirty="0"/>
          </a:p>
        </p:txBody>
      </p:sp>
      <p:sp>
        <p:nvSpPr>
          <p:cNvPr id="5" name="Segnaposto testo 4"/>
          <p:cNvSpPr>
            <a:spLocks noGrp="1"/>
          </p:cNvSpPr>
          <p:nvPr>
            <p:ph type="body" sz="quarter" idx="3"/>
          </p:nvPr>
        </p:nvSpPr>
        <p:spPr/>
        <p:style>
          <a:lnRef idx="1">
            <a:schemeClr val="accent1"/>
          </a:lnRef>
          <a:fillRef idx="3">
            <a:schemeClr val="accent1"/>
          </a:fillRef>
          <a:effectRef idx="2">
            <a:schemeClr val="accent1"/>
          </a:effectRef>
          <a:fontRef idx="minor">
            <a:schemeClr val="lt1"/>
          </a:fontRef>
        </p:style>
        <p:txBody>
          <a:bodyPr/>
          <a:lstStyle/>
          <a:p>
            <a:pPr algn="ctr"/>
            <a:r>
              <a:rPr lang="it-IT" dirty="0" err="1" smtClean="0"/>
              <a:t>General</a:t>
            </a:r>
            <a:r>
              <a:rPr lang="it-IT" dirty="0" smtClean="0"/>
              <a:t> idea</a:t>
            </a:r>
            <a:endParaRPr lang="it-IT" dirty="0"/>
          </a:p>
        </p:txBody>
      </p:sp>
      <p:sp>
        <p:nvSpPr>
          <p:cNvPr id="6" name="Segnaposto contenuto 5"/>
          <p:cNvSpPr>
            <a:spLocks noGrp="1"/>
          </p:cNvSpPr>
          <p:nvPr>
            <p:ph sz="quarter" idx="4"/>
          </p:nvPr>
        </p:nvSpPr>
        <p:spPr/>
        <p:style>
          <a:lnRef idx="1">
            <a:schemeClr val="accent5"/>
          </a:lnRef>
          <a:fillRef idx="2">
            <a:schemeClr val="accent5"/>
          </a:fillRef>
          <a:effectRef idx="1">
            <a:schemeClr val="accent5"/>
          </a:effectRef>
          <a:fontRef idx="minor">
            <a:schemeClr val="dk1"/>
          </a:fontRef>
        </p:style>
        <p:txBody>
          <a:bodyPr/>
          <a:lstStyle/>
          <a:p>
            <a:pPr>
              <a:buNone/>
            </a:pPr>
            <a:endParaRPr lang="it-IT" dirty="0" smtClean="0"/>
          </a:p>
          <a:p>
            <a:pPr>
              <a:buNone/>
            </a:pPr>
            <a:endParaRPr lang="it-IT" dirty="0" smtClean="0"/>
          </a:p>
          <a:p>
            <a:pPr>
              <a:buNone/>
            </a:pPr>
            <a:endParaRPr lang="it-IT" dirty="0" smtClean="0"/>
          </a:p>
          <a:p>
            <a:pPr>
              <a:buNone/>
            </a:pPr>
            <a:endParaRPr lang="it-IT" dirty="0" smtClean="0"/>
          </a:p>
          <a:p>
            <a:pPr>
              <a:buNone/>
            </a:pPr>
            <a:r>
              <a:rPr lang="it-IT" b="1" dirty="0" err="1" smtClean="0"/>
              <a:t>Africans</a:t>
            </a:r>
            <a:r>
              <a:rPr lang="it-IT" b="1" dirty="0" smtClean="0"/>
              <a:t> </a:t>
            </a:r>
            <a:r>
              <a:rPr lang="it-IT" b="1" dirty="0" err="1" smtClean="0"/>
              <a:t>kill</a:t>
            </a:r>
            <a:r>
              <a:rPr lang="it-IT" b="1" dirty="0" smtClean="0"/>
              <a:t> </a:t>
            </a:r>
            <a:r>
              <a:rPr lang="it-IT" b="1" dirty="0" err="1" smtClean="0"/>
              <a:t>gorillas</a:t>
            </a:r>
            <a:r>
              <a:rPr lang="it-IT" b="1" dirty="0" smtClean="0"/>
              <a:t> </a:t>
            </a:r>
            <a:r>
              <a:rPr lang="it-IT" b="1" dirty="0" err="1" smtClean="0"/>
              <a:t>for</a:t>
            </a:r>
            <a:r>
              <a:rPr lang="it-IT" b="1" dirty="0" smtClean="0"/>
              <a:t> </a:t>
            </a:r>
            <a:r>
              <a:rPr lang="it-IT" b="1" dirty="0" err="1" smtClean="0"/>
              <a:t>food</a:t>
            </a:r>
            <a:endParaRPr lang="it-IT"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strips(downRight)">
                                      <p:cBhvr>
                                        <p:cTn id="7"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smtClean="0"/>
              <a:t>GENERALIZATIONS</a:t>
            </a:r>
            <a:endParaRPr lang="it-IT" dirty="0"/>
          </a:p>
        </p:txBody>
      </p:sp>
      <p:sp>
        <p:nvSpPr>
          <p:cNvPr id="3" name="Segnaposto testo 2"/>
          <p:cNvSpPr>
            <a:spLocks noGrp="1"/>
          </p:cNvSpPr>
          <p:nvPr>
            <p:ph type="body" idx="1"/>
          </p:nvPr>
        </p:nvSpPr>
        <p:spPr/>
        <p:style>
          <a:lnRef idx="1">
            <a:schemeClr val="accent1"/>
          </a:lnRef>
          <a:fillRef idx="3">
            <a:schemeClr val="accent1"/>
          </a:fillRef>
          <a:effectRef idx="2">
            <a:schemeClr val="accent1"/>
          </a:effectRef>
          <a:fontRef idx="minor">
            <a:schemeClr val="lt1"/>
          </a:fontRef>
        </p:style>
        <p:txBody>
          <a:bodyPr/>
          <a:lstStyle/>
          <a:p>
            <a:pPr algn="ctr"/>
            <a:r>
              <a:rPr lang="it-IT" dirty="0" err="1" smtClean="0"/>
              <a:t>Original</a:t>
            </a:r>
            <a:r>
              <a:rPr lang="it-IT" dirty="0" smtClean="0"/>
              <a:t> text</a:t>
            </a:r>
            <a:endParaRPr lang="it-IT" dirty="0"/>
          </a:p>
        </p:txBody>
      </p:sp>
      <p:sp>
        <p:nvSpPr>
          <p:cNvPr id="4" name="Segnaposto contenuto 3"/>
          <p:cNvSpPr>
            <a:spLocks noGrp="1"/>
          </p:cNvSpPr>
          <p:nvPr>
            <p:ph sz="half" idx="2"/>
          </p:nvPr>
        </p:nvSpPr>
        <p:spPr/>
        <p:style>
          <a:lnRef idx="1">
            <a:schemeClr val="accent1"/>
          </a:lnRef>
          <a:fillRef idx="2">
            <a:schemeClr val="accent1"/>
          </a:fillRef>
          <a:effectRef idx="1">
            <a:schemeClr val="accent1"/>
          </a:effectRef>
          <a:fontRef idx="minor">
            <a:schemeClr val="dk1"/>
          </a:fontRef>
        </p:style>
        <p:txBody>
          <a:bodyPr>
            <a:normAutofit/>
          </a:bodyPr>
          <a:lstStyle/>
          <a:p>
            <a:r>
              <a:rPr lang="en-US" dirty="0" smtClean="0">
                <a:solidFill>
                  <a:srgbClr val="FF0000"/>
                </a:solidFill>
              </a:rPr>
              <a:t>the </a:t>
            </a:r>
            <a:r>
              <a:rPr lang="en-US" b="1" u="sng" dirty="0" smtClean="0">
                <a:solidFill>
                  <a:srgbClr val="FF0000"/>
                </a:solidFill>
              </a:rPr>
              <a:t>African families who move away from their original rainforest homes struggle with</a:t>
            </a:r>
            <a:r>
              <a:rPr lang="en-US" b="1" dirty="0" smtClean="0">
                <a:solidFill>
                  <a:srgbClr val="FF0000"/>
                </a:solidFill>
              </a:rPr>
              <a:t> </a:t>
            </a:r>
            <a:r>
              <a:rPr lang="en-US" dirty="0" smtClean="0">
                <a:solidFill>
                  <a:srgbClr val="FF0000"/>
                </a:solidFill>
              </a:rPr>
              <a:t>these </a:t>
            </a:r>
            <a:r>
              <a:rPr lang="en-US" b="1" u="sng" dirty="0" smtClean="0">
                <a:solidFill>
                  <a:srgbClr val="FF0000"/>
                </a:solidFill>
              </a:rPr>
              <a:t>feelings of sadness and displacement.</a:t>
            </a:r>
            <a:r>
              <a:rPr lang="en-US" b="1" u="sng" dirty="0" smtClean="0"/>
              <a:t> </a:t>
            </a:r>
          </a:p>
          <a:p>
            <a:r>
              <a:rPr lang="en-US" dirty="0" smtClean="0">
                <a:solidFill>
                  <a:srgbClr val="FF0000"/>
                </a:solidFill>
              </a:rPr>
              <a:t>they eat bush meat </a:t>
            </a:r>
            <a:r>
              <a:rPr lang="en-US" b="1" u="sng" dirty="0" smtClean="0">
                <a:solidFill>
                  <a:srgbClr val="FF0000"/>
                </a:solidFill>
              </a:rPr>
              <a:t>to feel closer to the past and to their old way of life.</a:t>
            </a:r>
            <a:endParaRPr lang="it-IT" b="1" u="sng" dirty="0"/>
          </a:p>
        </p:txBody>
      </p:sp>
      <p:sp>
        <p:nvSpPr>
          <p:cNvPr id="5" name="Segnaposto testo 4"/>
          <p:cNvSpPr>
            <a:spLocks noGrp="1"/>
          </p:cNvSpPr>
          <p:nvPr>
            <p:ph type="body" sz="quarter" idx="3"/>
          </p:nvPr>
        </p:nvSpPr>
        <p:spPr/>
        <p:style>
          <a:lnRef idx="1">
            <a:schemeClr val="accent1"/>
          </a:lnRef>
          <a:fillRef idx="3">
            <a:schemeClr val="accent1"/>
          </a:fillRef>
          <a:effectRef idx="2">
            <a:schemeClr val="accent1"/>
          </a:effectRef>
          <a:fontRef idx="minor">
            <a:schemeClr val="lt1"/>
          </a:fontRef>
        </p:style>
        <p:txBody>
          <a:bodyPr/>
          <a:lstStyle/>
          <a:p>
            <a:pPr algn="ctr"/>
            <a:r>
              <a:rPr lang="it-IT" dirty="0" err="1" smtClean="0"/>
              <a:t>General</a:t>
            </a:r>
            <a:r>
              <a:rPr lang="it-IT" dirty="0" smtClean="0"/>
              <a:t> idea</a:t>
            </a:r>
            <a:endParaRPr lang="it-IT" dirty="0"/>
          </a:p>
        </p:txBody>
      </p:sp>
      <p:sp>
        <p:nvSpPr>
          <p:cNvPr id="6" name="Segnaposto contenuto 5"/>
          <p:cNvSpPr>
            <a:spLocks noGrp="1"/>
          </p:cNvSpPr>
          <p:nvPr>
            <p:ph sz="quarter" idx="4"/>
          </p:nvPr>
        </p:nvSpPr>
        <p:spPr/>
        <p:style>
          <a:lnRef idx="1">
            <a:schemeClr val="accent5"/>
          </a:lnRef>
          <a:fillRef idx="2">
            <a:schemeClr val="accent5"/>
          </a:fillRef>
          <a:effectRef idx="1">
            <a:schemeClr val="accent5"/>
          </a:effectRef>
          <a:fontRef idx="minor">
            <a:schemeClr val="dk1"/>
          </a:fontRef>
        </p:style>
        <p:txBody>
          <a:bodyPr/>
          <a:lstStyle/>
          <a:p>
            <a:pPr>
              <a:buNone/>
            </a:pPr>
            <a:endParaRPr lang="it-IT" dirty="0" smtClean="0"/>
          </a:p>
          <a:p>
            <a:pPr>
              <a:buNone/>
            </a:pPr>
            <a:endParaRPr lang="it-IT" dirty="0" smtClean="0"/>
          </a:p>
          <a:p>
            <a:pPr>
              <a:buNone/>
            </a:pPr>
            <a:endParaRPr lang="it-IT" dirty="0" smtClean="0"/>
          </a:p>
          <a:p>
            <a:pPr marL="0" indent="0">
              <a:buNone/>
            </a:pPr>
            <a:r>
              <a:rPr lang="it-IT" b="1" dirty="0" err="1" smtClean="0"/>
              <a:t>Africans</a:t>
            </a:r>
            <a:r>
              <a:rPr lang="it-IT" b="1" dirty="0" smtClean="0"/>
              <a:t> </a:t>
            </a:r>
            <a:r>
              <a:rPr lang="it-IT" b="1" dirty="0" err="1" smtClean="0"/>
              <a:t>eat</a:t>
            </a:r>
            <a:r>
              <a:rPr lang="it-IT" b="1" dirty="0" smtClean="0"/>
              <a:t> </a:t>
            </a:r>
            <a:r>
              <a:rPr lang="it-IT" b="1" dirty="0" err="1" smtClean="0"/>
              <a:t>bush</a:t>
            </a:r>
            <a:r>
              <a:rPr lang="it-IT" b="1" dirty="0" smtClean="0"/>
              <a:t> </a:t>
            </a:r>
            <a:r>
              <a:rPr lang="it-IT" b="1" dirty="0" err="1" smtClean="0"/>
              <a:t>meat</a:t>
            </a:r>
            <a:r>
              <a:rPr lang="it-IT" b="1" dirty="0" smtClean="0"/>
              <a:t> </a:t>
            </a:r>
            <a:r>
              <a:rPr lang="it-IT" b="1" dirty="0" err="1" smtClean="0"/>
              <a:t>as</a:t>
            </a:r>
            <a:r>
              <a:rPr lang="it-IT" b="1" dirty="0" smtClean="0"/>
              <a:t> part </a:t>
            </a:r>
            <a:r>
              <a:rPr lang="it-IT" b="1" dirty="0" err="1" smtClean="0"/>
              <a:t>of</a:t>
            </a:r>
            <a:r>
              <a:rPr lang="it-IT" b="1" dirty="0" smtClean="0"/>
              <a:t> </a:t>
            </a:r>
            <a:r>
              <a:rPr lang="it-IT" b="1" dirty="0" err="1" smtClean="0"/>
              <a:t>their</a:t>
            </a:r>
            <a:r>
              <a:rPr lang="it-IT" b="1" dirty="0" smtClean="0"/>
              <a:t> </a:t>
            </a:r>
            <a:r>
              <a:rPr lang="it-IT" b="1" dirty="0" err="1" smtClean="0"/>
              <a:t>tradition</a:t>
            </a:r>
            <a:endParaRPr lang="it-IT"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strips(downRight)">
                                      <p:cBhvr>
                                        <p:cTn id="7" dur="20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smtClean="0"/>
              <a:t>GENERALIZATIONS</a:t>
            </a:r>
            <a:endParaRPr lang="it-IT" dirty="0"/>
          </a:p>
        </p:txBody>
      </p:sp>
      <p:sp>
        <p:nvSpPr>
          <p:cNvPr id="3" name="Segnaposto testo 2"/>
          <p:cNvSpPr>
            <a:spLocks noGrp="1"/>
          </p:cNvSpPr>
          <p:nvPr>
            <p:ph type="body" idx="1"/>
          </p:nvPr>
        </p:nvSpPr>
        <p:spPr/>
        <p:style>
          <a:lnRef idx="1">
            <a:schemeClr val="accent1"/>
          </a:lnRef>
          <a:fillRef idx="3">
            <a:schemeClr val="accent1"/>
          </a:fillRef>
          <a:effectRef idx="2">
            <a:schemeClr val="accent1"/>
          </a:effectRef>
          <a:fontRef idx="minor">
            <a:schemeClr val="lt1"/>
          </a:fontRef>
        </p:style>
        <p:txBody>
          <a:bodyPr/>
          <a:lstStyle/>
          <a:p>
            <a:pPr algn="ctr"/>
            <a:r>
              <a:rPr lang="it-IT" dirty="0" err="1" smtClean="0"/>
              <a:t>Original</a:t>
            </a:r>
            <a:r>
              <a:rPr lang="it-IT" dirty="0" smtClean="0"/>
              <a:t> text</a:t>
            </a:r>
            <a:endParaRPr lang="it-IT" dirty="0"/>
          </a:p>
        </p:txBody>
      </p:sp>
      <p:sp>
        <p:nvSpPr>
          <p:cNvPr id="4" name="Segnaposto contenuto 3"/>
          <p:cNvSpPr>
            <a:spLocks noGrp="1"/>
          </p:cNvSpPr>
          <p:nvPr>
            <p:ph sz="half" idx="2"/>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marL="187325" indent="-187325"/>
            <a:r>
              <a:rPr lang="en-US" b="1" dirty="0" smtClean="0"/>
              <a:t> </a:t>
            </a:r>
            <a:r>
              <a:rPr lang="en-US" b="1" u="sng" dirty="0" smtClean="0">
                <a:solidFill>
                  <a:srgbClr val="FF0000"/>
                </a:solidFill>
              </a:rPr>
              <a:t>Europeans</a:t>
            </a:r>
            <a:r>
              <a:rPr lang="en-US" b="1" dirty="0" smtClean="0"/>
              <a:t> </a:t>
            </a:r>
            <a:r>
              <a:rPr lang="en-US" dirty="0" smtClean="0">
                <a:solidFill>
                  <a:srgbClr val="FF0000"/>
                </a:solidFill>
              </a:rPr>
              <a:t>have developed a </a:t>
            </a:r>
            <a:r>
              <a:rPr lang="en-US" b="1" u="sng" dirty="0" smtClean="0">
                <a:solidFill>
                  <a:srgbClr val="FF0000"/>
                </a:solidFill>
              </a:rPr>
              <a:t>taste for exotic bush meat </a:t>
            </a:r>
            <a:r>
              <a:rPr lang="en-US" dirty="0" smtClean="0">
                <a:solidFill>
                  <a:srgbClr val="FF0000"/>
                </a:solidFill>
              </a:rPr>
              <a:t>as a status symbol.</a:t>
            </a:r>
            <a:r>
              <a:rPr lang="en-US" dirty="0" smtClean="0"/>
              <a:t> </a:t>
            </a:r>
          </a:p>
          <a:p>
            <a:pPr marL="187325" indent="-187325"/>
            <a:r>
              <a:rPr lang="en-US" b="1" u="sng" dirty="0" smtClean="0">
                <a:solidFill>
                  <a:srgbClr val="FF0000"/>
                </a:solidFill>
              </a:rPr>
              <a:t>Troph</a:t>
            </a:r>
            <a:r>
              <a:rPr lang="en-US" b="1" dirty="0" smtClean="0">
                <a:solidFill>
                  <a:srgbClr val="FF0000"/>
                </a:solidFill>
              </a:rPr>
              <a:t>y</a:t>
            </a:r>
            <a:r>
              <a:rPr lang="en-US" dirty="0" smtClean="0">
                <a:solidFill>
                  <a:srgbClr val="FF0000"/>
                </a:solidFill>
              </a:rPr>
              <a:t> hunters value gorillas for their collectable heads and hands</a:t>
            </a:r>
            <a:r>
              <a:rPr lang="en-US" dirty="0" smtClean="0"/>
              <a:t>. </a:t>
            </a:r>
          </a:p>
          <a:p>
            <a:pPr marL="187325" indent="-187325"/>
            <a:r>
              <a:rPr lang="en-US" dirty="0" smtClean="0">
                <a:solidFill>
                  <a:srgbClr val="FF0000"/>
                </a:solidFill>
              </a:rPr>
              <a:t>The practice of trapping </a:t>
            </a:r>
            <a:r>
              <a:rPr lang="en-US" b="1" u="sng" dirty="0" smtClean="0">
                <a:solidFill>
                  <a:srgbClr val="FF0000"/>
                </a:solidFill>
              </a:rPr>
              <a:t>young gorillas to sell to zoos</a:t>
            </a:r>
            <a:r>
              <a:rPr lang="en-US" b="1" dirty="0" smtClean="0">
                <a:solidFill>
                  <a:srgbClr val="FF0000"/>
                </a:solidFill>
              </a:rPr>
              <a:t> </a:t>
            </a:r>
            <a:r>
              <a:rPr lang="en-US" dirty="0" smtClean="0">
                <a:solidFill>
                  <a:srgbClr val="FF0000"/>
                </a:solidFill>
              </a:rPr>
              <a:t>and private citizens across the world. When mature members of the </a:t>
            </a:r>
            <a:r>
              <a:rPr lang="en-US" b="1" u="sng" dirty="0" smtClean="0">
                <a:solidFill>
                  <a:srgbClr val="FF0000"/>
                </a:solidFill>
              </a:rPr>
              <a:t>gorilla</a:t>
            </a:r>
            <a:r>
              <a:rPr lang="en-US" dirty="0" smtClean="0">
                <a:solidFill>
                  <a:srgbClr val="FF0000"/>
                </a:solidFill>
              </a:rPr>
              <a:t> troop </a:t>
            </a:r>
            <a:r>
              <a:rPr lang="en-US" b="1" u="sng" dirty="0" smtClean="0">
                <a:solidFill>
                  <a:srgbClr val="FF0000"/>
                </a:solidFill>
              </a:rPr>
              <a:t>try to defend an infant, hunters shoot to preserve their prize. </a:t>
            </a:r>
            <a:endParaRPr lang="it-IT" b="1" u="sng" dirty="0"/>
          </a:p>
        </p:txBody>
      </p:sp>
      <p:sp>
        <p:nvSpPr>
          <p:cNvPr id="5" name="Segnaposto testo 4"/>
          <p:cNvSpPr>
            <a:spLocks noGrp="1"/>
          </p:cNvSpPr>
          <p:nvPr>
            <p:ph type="body" sz="quarter" idx="3"/>
          </p:nvPr>
        </p:nvSpPr>
        <p:spPr/>
        <p:style>
          <a:lnRef idx="1">
            <a:schemeClr val="accent1"/>
          </a:lnRef>
          <a:fillRef idx="3">
            <a:schemeClr val="accent1"/>
          </a:fillRef>
          <a:effectRef idx="2">
            <a:schemeClr val="accent1"/>
          </a:effectRef>
          <a:fontRef idx="minor">
            <a:schemeClr val="lt1"/>
          </a:fontRef>
        </p:style>
        <p:txBody>
          <a:bodyPr/>
          <a:lstStyle/>
          <a:p>
            <a:pPr algn="ctr"/>
            <a:r>
              <a:rPr lang="it-IT" dirty="0" err="1" smtClean="0"/>
              <a:t>General</a:t>
            </a:r>
            <a:r>
              <a:rPr lang="it-IT" dirty="0" smtClean="0"/>
              <a:t> idea</a:t>
            </a:r>
            <a:endParaRPr lang="it-IT" dirty="0"/>
          </a:p>
        </p:txBody>
      </p:sp>
      <p:sp>
        <p:nvSpPr>
          <p:cNvPr id="6" name="Segnaposto contenuto 5"/>
          <p:cNvSpPr>
            <a:spLocks noGrp="1"/>
          </p:cNvSpPr>
          <p:nvPr>
            <p:ph sz="quarter" idx="4"/>
          </p:nvPr>
        </p:nvSpPr>
        <p:spPr/>
        <p:style>
          <a:lnRef idx="1">
            <a:schemeClr val="accent5"/>
          </a:lnRef>
          <a:fillRef idx="2">
            <a:schemeClr val="accent5"/>
          </a:fillRef>
          <a:effectRef idx="1">
            <a:schemeClr val="accent5"/>
          </a:effectRef>
          <a:fontRef idx="minor">
            <a:schemeClr val="dk1"/>
          </a:fontRef>
        </p:style>
        <p:txBody>
          <a:bodyPr/>
          <a:lstStyle/>
          <a:p>
            <a:pPr>
              <a:buNone/>
            </a:pPr>
            <a:endParaRPr lang="it-IT" dirty="0" smtClean="0"/>
          </a:p>
          <a:p>
            <a:pPr>
              <a:buNone/>
            </a:pPr>
            <a:endParaRPr lang="it-IT" dirty="0" smtClean="0"/>
          </a:p>
          <a:p>
            <a:pPr>
              <a:buNone/>
            </a:pPr>
            <a:endParaRPr lang="it-IT" dirty="0" smtClean="0"/>
          </a:p>
          <a:p>
            <a:pPr>
              <a:buNone/>
            </a:pPr>
            <a:endParaRPr lang="it-IT" dirty="0" smtClean="0"/>
          </a:p>
          <a:p>
            <a:pPr>
              <a:buNone/>
            </a:pPr>
            <a:r>
              <a:rPr lang="it-IT" sz="2800" b="1" dirty="0" err="1" smtClean="0"/>
              <a:t>Europeans</a:t>
            </a:r>
            <a:r>
              <a:rPr lang="it-IT" sz="2800" b="1" dirty="0" smtClean="0"/>
              <a:t> export </a:t>
            </a:r>
            <a:r>
              <a:rPr lang="it-IT" sz="2800" b="1" dirty="0" err="1" smtClean="0"/>
              <a:t>gorillas</a:t>
            </a:r>
            <a:endParaRPr lang="it-IT"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strips(downRight)">
                                      <p:cBhvr>
                                        <p:cTn id="7"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smtClean="0"/>
              <a:t>GENERALIZATIONS</a:t>
            </a:r>
            <a:endParaRPr lang="it-IT" dirty="0"/>
          </a:p>
        </p:txBody>
      </p:sp>
      <p:sp>
        <p:nvSpPr>
          <p:cNvPr id="3" name="Segnaposto testo 2"/>
          <p:cNvSpPr>
            <a:spLocks noGrp="1"/>
          </p:cNvSpPr>
          <p:nvPr>
            <p:ph type="body" idx="1"/>
          </p:nvPr>
        </p:nvSpPr>
        <p:spPr/>
        <p:style>
          <a:lnRef idx="1">
            <a:schemeClr val="accent1"/>
          </a:lnRef>
          <a:fillRef idx="3">
            <a:schemeClr val="accent1"/>
          </a:fillRef>
          <a:effectRef idx="2">
            <a:schemeClr val="accent1"/>
          </a:effectRef>
          <a:fontRef idx="minor">
            <a:schemeClr val="lt1"/>
          </a:fontRef>
        </p:style>
        <p:txBody>
          <a:bodyPr/>
          <a:lstStyle/>
          <a:p>
            <a:pPr algn="ctr"/>
            <a:r>
              <a:rPr lang="it-IT" dirty="0" err="1" smtClean="0"/>
              <a:t>Original</a:t>
            </a:r>
            <a:r>
              <a:rPr lang="it-IT" dirty="0" smtClean="0"/>
              <a:t> text</a:t>
            </a:r>
            <a:endParaRPr lang="it-IT" dirty="0"/>
          </a:p>
        </p:txBody>
      </p:sp>
      <p:sp>
        <p:nvSpPr>
          <p:cNvPr id="4" name="Segnaposto contenuto 3"/>
          <p:cNvSpPr>
            <a:spLocks noGrp="1"/>
          </p:cNvSpPr>
          <p:nvPr>
            <p:ph sz="half" idx="2"/>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pPr marL="93663" indent="-93663"/>
            <a:r>
              <a:rPr lang="en-US" b="1" u="sng" dirty="0" smtClean="0">
                <a:solidFill>
                  <a:srgbClr val="FF0000"/>
                </a:solidFill>
              </a:rPr>
              <a:t>the loggers </a:t>
            </a:r>
            <a:r>
              <a:rPr lang="en-US" dirty="0" smtClean="0">
                <a:solidFill>
                  <a:srgbClr val="FF0000"/>
                </a:solidFill>
              </a:rPr>
              <a:t>who harvest tropical trees </a:t>
            </a:r>
            <a:r>
              <a:rPr lang="en-US" b="1" u="sng" dirty="0" smtClean="0">
                <a:solidFill>
                  <a:srgbClr val="FF0000"/>
                </a:solidFill>
              </a:rPr>
              <a:t>have eliminated some of the bush where gorillas live</a:t>
            </a:r>
            <a:r>
              <a:rPr lang="en-US" b="1" u="sng" dirty="0" smtClean="0"/>
              <a:t>. </a:t>
            </a:r>
          </a:p>
          <a:p>
            <a:pPr marL="93663" indent="-93663"/>
            <a:r>
              <a:rPr lang="en-US" b="1" u="sng" dirty="0" smtClean="0">
                <a:solidFill>
                  <a:srgbClr val="FF0000"/>
                </a:solidFill>
              </a:rPr>
              <a:t>logging</a:t>
            </a:r>
            <a:r>
              <a:rPr lang="en-US" dirty="0" smtClean="0">
                <a:solidFill>
                  <a:srgbClr val="FF0000"/>
                </a:solidFill>
              </a:rPr>
              <a:t> has </a:t>
            </a:r>
            <a:r>
              <a:rPr lang="en-US" b="1" u="sng" dirty="0" smtClean="0">
                <a:solidFill>
                  <a:srgbClr val="FF0000"/>
                </a:solidFill>
              </a:rPr>
              <a:t>depleted </a:t>
            </a:r>
            <a:r>
              <a:rPr lang="en-US" dirty="0" smtClean="0">
                <a:solidFill>
                  <a:srgbClr val="FF0000"/>
                </a:solidFill>
              </a:rPr>
              <a:t>the </a:t>
            </a:r>
            <a:r>
              <a:rPr lang="en-US" b="1" u="sng" dirty="0" smtClean="0">
                <a:solidFill>
                  <a:srgbClr val="FF0000"/>
                </a:solidFill>
              </a:rPr>
              <a:t>vegetation on which gorillas depend for their daily food</a:t>
            </a:r>
            <a:r>
              <a:rPr lang="en-US" dirty="0" smtClean="0"/>
              <a:t>. </a:t>
            </a:r>
          </a:p>
          <a:p>
            <a:pPr marL="93663" indent="-93663"/>
            <a:r>
              <a:rPr lang="en-US" b="1" u="sng" dirty="0" smtClean="0">
                <a:solidFill>
                  <a:srgbClr val="FF0000"/>
                </a:solidFill>
              </a:rPr>
              <a:t>the logging roads </a:t>
            </a:r>
            <a:r>
              <a:rPr lang="en-US" dirty="0" smtClean="0">
                <a:solidFill>
                  <a:srgbClr val="FF0000"/>
                </a:solidFill>
              </a:rPr>
              <a:t>that </a:t>
            </a:r>
            <a:r>
              <a:rPr lang="en-US" b="1" u="sng" dirty="0" smtClean="0">
                <a:solidFill>
                  <a:srgbClr val="FF0000"/>
                </a:solidFill>
              </a:rPr>
              <a:t>facilitate</a:t>
            </a:r>
            <a:r>
              <a:rPr lang="en-US" dirty="0" smtClean="0">
                <a:solidFill>
                  <a:srgbClr val="FF0000"/>
                </a:solidFill>
              </a:rPr>
              <a:t> removal of harvested trees also enable poachers </a:t>
            </a:r>
            <a:r>
              <a:rPr lang="en-US" b="1" u="sng" dirty="0" smtClean="0">
                <a:solidFill>
                  <a:srgbClr val="FF0000"/>
                </a:solidFill>
              </a:rPr>
              <a:t>to remove freshly killed gorillas from the bush to the market for sale.</a:t>
            </a:r>
            <a:r>
              <a:rPr lang="en-US" b="1" u="sng" dirty="0" smtClean="0"/>
              <a:t> </a:t>
            </a:r>
            <a:endParaRPr lang="it-IT" b="1" u="sng" dirty="0"/>
          </a:p>
        </p:txBody>
      </p:sp>
      <p:sp>
        <p:nvSpPr>
          <p:cNvPr id="5" name="Segnaposto testo 4"/>
          <p:cNvSpPr>
            <a:spLocks noGrp="1"/>
          </p:cNvSpPr>
          <p:nvPr>
            <p:ph type="body" sz="quarter" idx="3"/>
          </p:nvPr>
        </p:nvSpPr>
        <p:spPr/>
        <p:style>
          <a:lnRef idx="1">
            <a:schemeClr val="accent1"/>
          </a:lnRef>
          <a:fillRef idx="3">
            <a:schemeClr val="accent1"/>
          </a:fillRef>
          <a:effectRef idx="2">
            <a:schemeClr val="accent1"/>
          </a:effectRef>
          <a:fontRef idx="minor">
            <a:schemeClr val="lt1"/>
          </a:fontRef>
        </p:style>
        <p:txBody>
          <a:bodyPr/>
          <a:lstStyle/>
          <a:p>
            <a:pPr algn="ctr"/>
            <a:r>
              <a:rPr lang="it-IT" dirty="0" err="1" smtClean="0"/>
              <a:t>General</a:t>
            </a:r>
            <a:r>
              <a:rPr lang="it-IT" dirty="0" smtClean="0"/>
              <a:t> idea</a:t>
            </a:r>
            <a:endParaRPr lang="it-IT" dirty="0"/>
          </a:p>
        </p:txBody>
      </p:sp>
      <p:sp>
        <p:nvSpPr>
          <p:cNvPr id="6" name="Segnaposto contenuto 5"/>
          <p:cNvSpPr>
            <a:spLocks noGrp="1"/>
          </p:cNvSpPr>
          <p:nvPr>
            <p:ph sz="quarter" idx="4"/>
          </p:nvPr>
        </p:nvSpPr>
        <p:spPr/>
        <p:style>
          <a:lnRef idx="1">
            <a:schemeClr val="accent5"/>
          </a:lnRef>
          <a:fillRef idx="2">
            <a:schemeClr val="accent5"/>
          </a:fillRef>
          <a:effectRef idx="1">
            <a:schemeClr val="accent5"/>
          </a:effectRef>
          <a:fontRef idx="minor">
            <a:schemeClr val="dk1"/>
          </a:fontRef>
        </p:style>
        <p:txBody>
          <a:bodyPr/>
          <a:lstStyle/>
          <a:p>
            <a:pPr>
              <a:buNone/>
            </a:pPr>
            <a:endParaRPr lang="it-IT" dirty="0" smtClean="0"/>
          </a:p>
          <a:p>
            <a:pPr>
              <a:buNone/>
            </a:pPr>
            <a:endParaRPr lang="it-IT" dirty="0" smtClean="0"/>
          </a:p>
          <a:p>
            <a:pPr>
              <a:buNone/>
            </a:pPr>
            <a:endParaRPr lang="it-IT" dirty="0" smtClean="0"/>
          </a:p>
          <a:p>
            <a:pPr>
              <a:buNone/>
            </a:pPr>
            <a:endParaRPr lang="it-IT" dirty="0" smtClean="0"/>
          </a:p>
          <a:p>
            <a:pPr>
              <a:buNone/>
            </a:pPr>
            <a:r>
              <a:rPr lang="it-IT" b="1" dirty="0" err="1" smtClean="0"/>
              <a:t>Loggers</a:t>
            </a:r>
            <a:r>
              <a:rPr lang="it-IT" b="1" dirty="0" smtClean="0"/>
              <a:t> </a:t>
            </a:r>
            <a:r>
              <a:rPr lang="it-IT" b="1" dirty="0" err="1" smtClean="0"/>
              <a:t>indirectly</a:t>
            </a:r>
            <a:r>
              <a:rPr lang="it-IT" b="1" dirty="0" smtClean="0"/>
              <a:t> </a:t>
            </a:r>
            <a:r>
              <a:rPr lang="it-IT" b="1" dirty="0" err="1" smtClean="0"/>
              <a:t>kill</a:t>
            </a:r>
            <a:r>
              <a:rPr lang="it-IT" b="1" dirty="0" smtClean="0"/>
              <a:t> </a:t>
            </a:r>
            <a:r>
              <a:rPr lang="it-IT" b="1" dirty="0" err="1" smtClean="0"/>
              <a:t>gorillas</a:t>
            </a:r>
            <a:endParaRPr lang="it-IT" b="1" dirty="0" smtClean="0"/>
          </a:p>
          <a:p>
            <a:pPr>
              <a:buNone/>
            </a:pPr>
            <a:endParaRPr lang="it-IT"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strips(downRight)">
                                      <p:cBhvr>
                                        <p:cTn id="7"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smtClean="0"/>
              <a:t>GENERALIZATIONS</a:t>
            </a:r>
            <a:endParaRPr lang="it-IT" dirty="0"/>
          </a:p>
        </p:txBody>
      </p:sp>
      <p:sp>
        <p:nvSpPr>
          <p:cNvPr id="3" name="Segnaposto testo 2"/>
          <p:cNvSpPr>
            <a:spLocks noGrp="1"/>
          </p:cNvSpPr>
          <p:nvPr>
            <p:ph type="body" idx="1"/>
          </p:nvPr>
        </p:nvSpPr>
        <p:spPr/>
        <p:style>
          <a:lnRef idx="1">
            <a:schemeClr val="accent1"/>
          </a:lnRef>
          <a:fillRef idx="3">
            <a:schemeClr val="accent1"/>
          </a:fillRef>
          <a:effectRef idx="2">
            <a:schemeClr val="accent1"/>
          </a:effectRef>
          <a:fontRef idx="minor">
            <a:schemeClr val="lt1"/>
          </a:fontRef>
        </p:style>
        <p:txBody>
          <a:bodyPr/>
          <a:lstStyle/>
          <a:p>
            <a:pPr algn="ctr"/>
            <a:r>
              <a:rPr lang="it-IT" dirty="0" err="1" smtClean="0"/>
              <a:t>Original</a:t>
            </a:r>
            <a:r>
              <a:rPr lang="it-IT" dirty="0" smtClean="0"/>
              <a:t> text</a:t>
            </a:r>
            <a:endParaRPr lang="it-IT" dirty="0"/>
          </a:p>
        </p:txBody>
      </p:sp>
      <p:sp>
        <p:nvSpPr>
          <p:cNvPr id="4" name="Segnaposto contenuto 3"/>
          <p:cNvSpPr>
            <a:spLocks noGrp="1"/>
          </p:cNvSpPr>
          <p:nvPr>
            <p:ph sz="half" idx="2"/>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marL="0" indent="0">
              <a:buNone/>
            </a:pPr>
            <a:r>
              <a:rPr lang="en-US" dirty="0" smtClean="0">
                <a:solidFill>
                  <a:srgbClr val="FF0000"/>
                </a:solidFill>
              </a:rPr>
              <a:t>A disease called Ebola fever has joined forces with hunters and loggers to further threaten the existence of gorillas</a:t>
            </a:r>
            <a:r>
              <a:rPr lang="en-US" dirty="0" smtClean="0"/>
              <a:t>. </a:t>
            </a:r>
            <a:r>
              <a:rPr lang="en-US" b="1" u="sng" dirty="0" smtClean="0">
                <a:solidFill>
                  <a:srgbClr val="FF0000"/>
                </a:solidFill>
              </a:rPr>
              <a:t>Hunters contract the headache and fever when they kill and eat infected bush meat </a:t>
            </a:r>
          </a:p>
          <a:p>
            <a:pPr marL="0" indent="0">
              <a:buNone/>
            </a:pPr>
            <a:r>
              <a:rPr lang="en-US" b="1" u="sng" dirty="0" smtClean="0">
                <a:solidFill>
                  <a:srgbClr val="FF0000"/>
                </a:solidFill>
              </a:rPr>
              <a:t>Sick hunters</a:t>
            </a:r>
            <a:r>
              <a:rPr lang="en-US" b="1" u="sng" dirty="0" smtClean="0"/>
              <a:t> </a:t>
            </a:r>
            <a:r>
              <a:rPr lang="en-US" b="1" u="sng" dirty="0" smtClean="0">
                <a:solidFill>
                  <a:srgbClr val="FF0000"/>
                </a:solidFill>
              </a:rPr>
              <a:t>may return to the bush,</a:t>
            </a:r>
            <a:r>
              <a:rPr lang="en-US" u="sng" dirty="0" smtClean="0">
                <a:solidFill>
                  <a:srgbClr val="FF0000"/>
                </a:solidFill>
              </a:rPr>
              <a:t> </a:t>
            </a:r>
            <a:r>
              <a:rPr lang="en-US" dirty="0" smtClean="0">
                <a:solidFill>
                  <a:srgbClr val="FF0000"/>
                </a:solidFill>
              </a:rPr>
              <a:t>effectively</a:t>
            </a:r>
            <a:r>
              <a:rPr lang="en-US" b="1" u="sng" dirty="0" smtClean="0">
                <a:solidFill>
                  <a:srgbClr val="FF0000"/>
                </a:solidFill>
              </a:rPr>
              <a:t> sickening an entire troop of gorillas.</a:t>
            </a:r>
            <a:endParaRPr lang="en-US" b="1" u="sng" dirty="0" smtClean="0"/>
          </a:p>
          <a:p>
            <a:pPr marL="0" indent="0">
              <a:buNone/>
            </a:pPr>
            <a:r>
              <a:rPr lang="en-US" dirty="0" smtClean="0"/>
              <a:t> </a:t>
            </a:r>
            <a:r>
              <a:rPr lang="en-US" b="1" u="sng" dirty="0" smtClean="0">
                <a:solidFill>
                  <a:srgbClr val="FF0000"/>
                </a:solidFill>
              </a:rPr>
              <a:t>Healthy gorillas that come into contact with diseased bodies in the bush get the disease as well</a:t>
            </a:r>
            <a:r>
              <a:rPr lang="en-US" u="sng" dirty="0" smtClean="0">
                <a:solidFill>
                  <a:srgbClr val="FF0000"/>
                </a:solidFill>
              </a:rPr>
              <a:t>. </a:t>
            </a:r>
            <a:r>
              <a:rPr lang="en-US" u="sng" dirty="0" smtClean="0"/>
              <a:t> </a:t>
            </a:r>
            <a:endParaRPr lang="it-IT" u="sng" dirty="0" smtClean="0">
              <a:solidFill>
                <a:srgbClr val="FF0000"/>
              </a:solidFill>
            </a:endParaRPr>
          </a:p>
          <a:p>
            <a:pPr marL="93663" indent="-93663"/>
            <a:endParaRPr lang="it-IT" dirty="0"/>
          </a:p>
        </p:txBody>
      </p:sp>
      <p:sp>
        <p:nvSpPr>
          <p:cNvPr id="5" name="Segnaposto testo 4"/>
          <p:cNvSpPr>
            <a:spLocks noGrp="1"/>
          </p:cNvSpPr>
          <p:nvPr>
            <p:ph type="body" sz="quarter" idx="3"/>
          </p:nvPr>
        </p:nvSpPr>
        <p:spPr/>
        <p:style>
          <a:lnRef idx="1">
            <a:schemeClr val="accent1"/>
          </a:lnRef>
          <a:fillRef idx="3">
            <a:schemeClr val="accent1"/>
          </a:fillRef>
          <a:effectRef idx="2">
            <a:schemeClr val="accent1"/>
          </a:effectRef>
          <a:fontRef idx="minor">
            <a:schemeClr val="lt1"/>
          </a:fontRef>
        </p:style>
        <p:txBody>
          <a:bodyPr/>
          <a:lstStyle/>
          <a:p>
            <a:pPr algn="ctr"/>
            <a:r>
              <a:rPr lang="it-IT" dirty="0" err="1" smtClean="0"/>
              <a:t>General</a:t>
            </a:r>
            <a:r>
              <a:rPr lang="it-IT" dirty="0" smtClean="0"/>
              <a:t> idea</a:t>
            </a:r>
            <a:endParaRPr lang="it-IT" dirty="0"/>
          </a:p>
        </p:txBody>
      </p:sp>
      <p:sp>
        <p:nvSpPr>
          <p:cNvPr id="6" name="Segnaposto contenuto 5"/>
          <p:cNvSpPr>
            <a:spLocks noGrp="1"/>
          </p:cNvSpPr>
          <p:nvPr>
            <p:ph sz="quarter" idx="4"/>
          </p:nvPr>
        </p:nvSpPr>
        <p:spPr>
          <a:xfrm>
            <a:off x="4644008" y="2204864"/>
            <a:ext cx="4041775" cy="3951288"/>
          </a:xfrm>
        </p:spPr>
        <p:style>
          <a:lnRef idx="1">
            <a:schemeClr val="accent5"/>
          </a:lnRef>
          <a:fillRef idx="2">
            <a:schemeClr val="accent5"/>
          </a:fillRef>
          <a:effectRef idx="1">
            <a:schemeClr val="accent5"/>
          </a:effectRef>
          <a:fontRef idx="minor">
            <a:schemeClr val="dk1"/>
          </a:fontRef>
        </p:style>
        <p:txBody>
          <a:bodyPr/>
          <a:lstStyle/>
          <a:p>
            <a:pPr>
              <a:buNone/>
            </a:pPr>
            <a:endParaRPr lang="it-IT" dirty="0" smtClean="0"/>
          </a:p>
          <a:p>
            <a:pPr>
              <a:buNone/>
            </a:pPr>
            <a:endParaRPr lang="it-IT" dirty="0" smtClean="0"/>
          </a:p>
          <a:p>
            <a:pPr>
              <a:buNone/>
            </a:pPr>
            <a:endParaRPr lang="it-IT" dirty="0" smtClean="0"/>
          </a:p>
          <a:p>
            <a:pPr>
              <a:buNone/>
            </a:pPr>
            <a:endParaRPr lang="it-IT" dirty="0" smtClean="0"/>
          </a:p>
          <a:p>
            <a:pPr>
              <a:buNone/>
            </a:pPr>
            <a:r>
              <a:rPr lang="it-IT" sz="2800" dirty="0" smtClean="0"/>
              <a:t>       </a:t>
            </a:r>
            <a:r>
              <a:rPr lang="it-IT" sz="3200" b="1" dirty="0" smtClean="0"/>
              <a:t>Ebola </a:t>
            </a:r>
            <a:r>
              <a:rPr lang="it-IT" sz="3200" b="1" dirty="0" err="1" smtClean="0"/>
              <a:t>kills</a:t>
            </a:r>
            <a:r>
              <a:rPr lang="it-IT" sz="3200" b="1" dirty="0" smtClean="0"/>
              <a:t> </a:t>
            </a:r>
            <a:r>
              <a:rPr lang="it-IT" sz="3200" b="1" dirty="0" err="1" smtClean="0"/>
              <a:t>gorillas</a:t>
            </a:r>
            <a:endParaRPr lang="it-IT" sz="32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strips(downRight)">
                                      <p:cBhvr>
                                        <p:cTn id="7"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smtClean="0"/>
              <a:t>STEP 3</a:t>
            </a:r>
            <a:endParaRPr lang="it-IT" dirty="0"/>
          </a:p>
        </p:txBody>
      </p:sp>
      <p:sp>
        <p:nvSpPr>
          <p:cNvPr id="3" name="Segnaposto contenuto 2"/>
          <p:cNvSpPr>
            <a:spLocks noGrp="1"/>
          </p:cNvSpPr>
          <p:nvPr>
            <p:ph idx="1"/>
          </p:nvPr>
        </p:nvSpPr>
        <p:spPr/>
        <p:style>
          <a:lnRef idx="0">
            <a:schemeClr val="accent5"/>
          </a:lnRef>
          <a:fillRef idx="3">
            <a:schemeClr val="accent5"/>
          </a:fillRef>
          <a:effectRef idx="3">
            <a:schemeClr val="accent5"/>
          </a:effectRef>
          <a:fontRef idx="minor">
            <a:schemeClr val="lt1"/>
          </a:fontRef>
        </p:style>
        <p:txBody>
          <a:bodyPr>
            <a:normAutofit/>
          </a:bodyPr>
          <a:lstStyle/>
          <a:p>
            <a:pPr algn="ctr">
              <a:buNone/>
            </a:pPr>
            <a:endParaRPr lang="it-IT" sz="3600" dirty="0" smtClean="0"/>
          </a:p>
          <a:p>
            <a:pPr algn="ctr">
              <a:buNone/>
            </a:pPr>
            <a:r>
              <a:rPr lang="en-US" sz="3600" dirty="0" smtClean="0"/>
              <a:t>SYNTHESIZE THE COMPREHENSION OF THE ARTICLE BY USING THE FISHBONE MAP GRAPHIC ORGANIZER TO WRITE SUMMARIES</a:t>
            </a:r>
            <a:endParaRPr lang="it-IT" sz="36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smtClean="0"/>
              <a:t>GENERALIZATIONS</a:t>
            </a:r>
            <a:endParaRPr lang="it-IT" dirty="0"/>
          </a:p>
        </p:txBody>
      </p:sp>
      <p:sp>
        <p:nvSpPr>
          <p:cNvPr id="3" name="Segnaposto testo 2"/>
          <p:cNvSpPr>
            <a:spLocks noGrp="1"/>
          </p:cNvSpPr>
          <p:nvPr>
            <p:ph type="body" idx="1"/>
          </p:nvPr>
        </p:nvSpPr>
        <p:spPr/>
        <p:style>
          <a:lnRef idx="1">
            <a:schemeClr val="accent1"/>
          </a:lnRef>
          <a:fillRef idx="3">
            <a:schemeClr val="accent1"/>
          </a:fillRef>
          <a:effectRef idx="2">
            <a:schemeClr val="accent1"/>
          </a:effectRef>
          <a:fontRef idx="minor">
            <a:schemeClr val="lt1"/>
          </a:fontRef>
        </p:style>
        <p:txBody>
          <a:bodyPr>
            <a:normAutofit/>
          </a:bodyPr>
          <a:lstStyle/>
          <a:p>
            <a:pPr algn="ctr"/>
            <a:r>
              <a:rPr lang="it-IT" sz="3200" dirty="0" err="1" smtClean="0"/>
              <a:t>Rootcause</a:t>
            </a:r>
            <a:endParaRPr lang="it-IT" sz="3200" dirty="0"/>
          </a:p>
        </p:txBody>
      </p:sp>
      <p:sp>
        <p:nvSpPr>
          <p:cNvPr id="4" name="Segnaposto contenuto 3"/>
          <p:cNvSpPr>
            <a:spLocks noGrp="1"/>
          </p:cNvSpPr>
          <p:nvPr>
            <p:ph sz="half" idx="2"/>
          </p:nvPr>
        </p:nvSpPr>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it-IT" sz="3200" b="1" dirty="0" err="1" smtClean="0"/>
              <a:t>Directly</a:t>
            </a:r>
            <a:r>
              <a:rPr lang="it-IT" sz="3200" b="1" dirty="0" smtClean="0"/>
              <a:t> and </a:t>
            </a:r>
            <a:r>
              <a:rPr lang="it-IT" sz="3200" b="1" dirty="0" err="1" smtClean="0"/>
              <a:t>indirectly</a:t>
            </a:r>
            <a:r>
              <a:rPr lang="it-IT" sz="3200" b="1" dirty="0" smtClean="0"/>
              <a:t> </a:t>
            </a:r>
            <a:r>
              <a:rPr lang="it-IT" sz="3200" b="1" dirty="0" err="1" smtClean="0"/>
              <a:t>humans</a:t>
            </a:r>
            <a:r>
              <a:rPr lang="it-IT" sz="3200" b="1" dirty="0" smtClean="0"/>
              <a:t> </a:t>
            </a:r>
            <a:r>
              <a:rPr lang="it-IT" sz="3200" b="1" dirty="0" err="1" smtClean="0"/>
              <a:t>kill</a:t>
            </a:r>
            <a:r>
              <a:rPr lang="it-IT" sz="3200" b="1" dirty="0" smtClean="0"/>
              <a:t> </a:t>
            </a:r>
            <a:r>
              <a:rPr lang="it-IT" sz="3200" b="1" dirty="0" err="1" smtClean="0"/>
              <a:t>gorillas</a:t>
            </a:r>
            <a:endParaRPr lang="it-IT" sz="3200" b="1" dirty="0"/>
          </a:p>
        </p:txBody>
      </p:sp>
      <p:sp>
        <p:nvSpPr>
          <p:cNvPr id="5" name="Segnaposto testo 4"/>
          <p:cNvSpPr>
            <a:spLocks noGrp="1"/>
          </p:cNvSpPr>
          <p:nvPr>
            <p:ph type="body" sz="quarter" idx="3"/>
          </p:nvPr>
        </p:nvSpPr>
        <p:spPr/>
        <p:style>
          <a:lnRef idx="1">
            <a:schemeClr val="accent1"/>
          </a:lnRef>
          <a:fillRef idx="3">
            <a:schemeClr val="accent1"/>
          </a:fillRef>
          <a:effectRef idx="2">
            <a:schemeClr val="accent1"/>
          </a:effectRef>
          <a:fontRef idx="minor">
            <a:schemeClr val="lt1"/>
          </a:fontRef>
        </p:style>
        <p:txBody>
          <a:bodyPr>
            <a:normAutofit/>
          </a:bodyPr>
          <a:lstStyle/>
          <a:p>
            <a:pPr algn="ctr"/>
            <a:r>
              <a:rPr lang="it-IT" sz="3200" dirty="0" err="1" smtClean="0"/>
              <a:t>Effect</a:t>
            </a:r>
            <a:endParaRPr lang="it-IT" sz="3200" dirty="0"/>
          </a:p>
        </p:txBody>
      </p:sp>
      <p:sp>
        <p:nvSpPr>
          <p:cNvPr id="6" name="Segnaposto contenuto 5"/>
          <p:cNvSpPr>
            <a:spLocks noGrp="1"/>
          </p:cNvSpPr>
          <p:nvPr>
            <p:ph sz="quarter" idx="4"/>
          </p:nvPr>
        </p:nvSpPr>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it-IT" sz="3200" b="1" dirty="0" err="1" smtClean="0"/>
              <a:t>Gorillas</a:t>
            </a:r>
            <a:r>
              <a:rPr lang="it-IT" sz="3200" b="1" dirty="0" smtClean="0"/>
              <a:t> </a:t>
            </a:r>
            <a:r>
              <a:rPr lang="it-IT" sz="3200" b="1" dirty="0" err="1" smtClean="0"/>
              <a:t>may</a:t>
            </a:r>
            <a:r>
              <a:rPr lang="it-IT" sz="3200" b="1" dirty="0" smtClean="0"/>
              <a:t> </a:t>
            </a:r>
            <a:r>
              <a:rPr lang="it-IT" sz="3200" b="1" dirty="0" err="1" smtClean="0"/>
              <a:t>become</a:t>
            </a:r>
            <a:r>
              <a:rPr lang="it-IT" sz="3200" b="1" dirty="0" smtClean="0"/>
              <a:t> </a:t>
            </a:r>
            <a:r>
              <a:rPr lang="it-IT" sz="3200" b="1" dirty="0" err="1" smtClean="0"/>
              <a:t>extinct</a:t>
            </a:r>
            <a:endParaRPr lang="it-IT"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Right)">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strips(downRight)">
                                      <p:cBhvr>
                                        <p:cTn id="1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pPr>
              <a:buNone/>
            </a:pPr>
            <a:r>
              <a:rPr lang="it-IT" dirty="0" err="1" smtClean="0">
                <a:hlinkClick r:id="rId2" action="ppaction://hlinkfile"/>
              </a:rPr>
              <a:t>samplegorllas.pdf</a:t>
            </a:r>
            <a:endParaRPr lang="it-IT"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lstStyle/>
          <a:p>
            <a:r>
              <a:rPr lang="it-IT" dirty="0" smtClean="0"/>
              <a:t>CONNECTORS</a:t>
            </a:r>
            <a:endParaRPr lang="it-IT" dirty="0"/>
          </a:p>
        </p:txBody>
      </p:sp>
      <p:sp>
        <p:nvSpPr>
          <p:cNvPr id="3" name="Segnaposto contenuto 2"/>
          <p:cNvSpPr>
            <a:spLocks noGrp="1"/>
          </p:cNvSpPr>
          <p:nvPr>
            <p:ph sz="half" idx="1"/>
          </p:nvPr>
        </p:nvSpPr>
        <p:spPr/>
        <p:style>
          <a:lnRef idx="1">
            <a:schemeClr val="accent5"/>
          </a:lnRef>
          <a:fillRef idx="2">
            <a:schemeClr val="accent5"/>
          </a:fillRef>
          <a:effectRef idx="1">
            <a:schemeClr val="accent5"/>
          </a:effectRef>
          <a:fontRef idx="minor">
            <a:schemeClr val="dk1"/>
          </a:fontRef>
        </p:style>
        <p:txBody>
          <a:bodyPr>
            <a:normAutofit lnSpcReduction="10000"/>
          </a:bodyPr>
          <a:lstStyle/>
          <a:p>
            <a:r>
              <a:rPr lang="it-IT" dirty="0" err="1" smtClean="0"/>
              <a:t>Because</a:t>
            </a:r>
            <a:endParaRPr lang="it-IT" dirty="0" smtClean="0"/>
          </a:p>
          <a:p>
            <a:r>
              <a:rPr lang="it-IT" dirty="0" err="1" smtClean="0"/>
              <a:t>Since</a:t>
            </a:r>
            <a:endParaRPr lang="it-IT" dirty="0" smtClean="0"/>
          </a:p>
          <a:p>
            <a:r>
              <a:rPr lang="it-IT" dirty="0" err="1" smtClean="0"/>
              <a:t>However</a:t>
            </a:r>
            <a:endParaRPr lang="it-IT" dirty="0" smtClean="0"/>
          </a:p>
          <a:p>
            <a:r>
              <a:rPr lang="it-IT" dirty="0" err="1" smtClean="0"/>
              <a:t>If</a:t>
            </a:r>
            <a:endParaRPr lang="it-IT" dirty="0" smtClean="0"/>
          </a:p>
          <a:p>
            <a:r>
              <a:rPr lang="it-IT" dirty="0" err="1" smtClean="0"/>
              <a:t>Not</a:t>
            </a:r>
            <a:r>
              <a:rPr lang="it-IT" dirty="0" smtClean="0"/>
              <a:t> </a:t>
            </a:r>
            <a:r>
              <a:rPr lang="it-IT" dirty="0" err="1" smtClean="0"/>
              <a:t>only</a:t>
            </a:r>
            <a:r>
              <a:rPr lang="it-IT" dirty="0" smtClean="0"/>
              <a:t> … </a:t>
            </a:r>
            <a:r>
              <a:rPr lang="it-IT" dirty="0" err="1" smtClean="0"/>
              <a:t>but</a:t>
            </a:r>
            <a:r>
              <a:rPr lang="it-IT" dirty="0" smtClean="0"/>
              <a:t> </a:t>
            </a:r>
            <a:r>
              <a:rPr lang="it-IT" dirty="0" err="1" smtClean="0"/>
              <a:t>also</a:t>
            </a:r>
            <a:endParaRPr lang="it-IT" dirty="0" smtClean="0"/>
          </a:p>
          <a:p>
            <a:r>
              <a:rPr lang="it-IT" dirty="0" err="1" smtClean="0"/>
              <a:t>Either</a:t>
            </a:r>
            <a:r>
              <a:rPr lang="it-IT" dirty="0" smtClean="0"/>
              <a:t> … or</a:t>
            </a:r>
          </a:p>
          <a:p>
            <a:r>
              <a:rPr lang="it-IT" dirty="0" err="1" smtClean="0"/>
              <a:t>Moreover</a:t>
            </a:r>
            <a:r>
              <a:rPr lang="it-IT" dirty="0" smtClean="0"/>
              <a:t>/In </a:t>
            </a:r>
            <a:r>
              <a:rPr lang="it-IT" dirty="0" err="1" smtClean="0"/>
              <a:t>addition</a:t>
            </a:r>
            <a:endParaRPr lang="it-IT" dirty="0" smtClean="0"/>
          </a:p>
          <a:p>
            <a:r>
              <a:rPr lang="it-IT" dirty="0" smtClean="0"/>
              <a:t>First … Last</a:t>
            </a:r>
          </a:p>
          <a:p>
            <a:pPr>
              <a:buNone/>
            </a:pPr>
            <a:endParaRPr lang="it-IT" dirty="0" smtClean="0"/>
          </a:p>
          <a:p>
            <a:pPr>
              <a:buNone/>
            </a:pPr>
            <a:endParaRPr lang="it-IT" dirty="0"/>
          </a:p>
        </p:txBody>
      </p:sp>
      <p:sp>
        <p:nvSpPr>
          <p:cNvPr id="4" name="Segnaposto contenuto 3"/>
          <p:cNvSpPr>
            <a:spLocks noGrp="1"/>
          </p:cNvSpPr>
          <p:nvPr>
            <p:ph sz="half" idx="2"/>
          </p:nvPr>
        </p:nvSpPr>
        <p:spPr/>
        <p:style>
          <a:lnRef idx="1">
            <a:schemeClr val="accent5"/>
          </a:lnRef>
          <a:fillRef idx="2">
            <a:schemeClr val="accent5"/>
          </a:fillRef>
          <a:effectRef idx="1">
            <a:schemeClr val="accent5"/>
          </a:effectRef>
          <a:fontRef idx="minor">
            <a:schemeClr val="dk1"/>
          </a:fontRef>
        </p:style>
        <p:txBody>
          <a:bodyPr>
            <a:normAutofit lnSpcReduction="10000"/>
          </a:bodyPr>
          <a:lstStyle/>
          <a:p>
            <a:r>
              <a:rPr lang="it-IT" dirty="0" smtClean="0"/>
              <a:t>Perché (causa/effetto)</a:t>
            </a:r>
          </a:p>
          <a:p>
            <a:r>
              <a:rPr lang="it-IT" dirty="0" smtClean="0"/>
              <a:t>Dal momento che/Poiché</a:t>
            </a:r>
          </a:p>
          <a:p>
            <a:r>
              <a:rPr lang="it-IT" dirty="0" smtClean="0"/>
              <a:t>Comunque</a:t>
            </a:r>
          </a:p>
          <a:p>
            <a:r>
              <a:rPr lang="it-IT" dirty="0" smtClean="0"/>
              <a:t>Se</a:t>
            </a:r>
          </a:p>
          <a:p>
            <a:r>
              <a:rPr lang="it-IT" dirty="0" smtClean="0"/>
              <a:t>Non solo … Ma anche</a:t>
            </a:r>
          </a:p>
          <a:p>
            <a:r>
              <a:rPr lang="it-IT" dirty="0" smtClean="0"/>
              <a:t>O … o</a:t>
            </a:r>
          </a:p>
          <a:p>
            <a:r>
              <a:rPr lang="it-IT" dirty="0" smtClean="0"/>
              <a:t>Inoltre</a:t>
            </a:r>
          </a:p>
          <a:p>
            <a:r>
              <a:rPr lang="it-IT" dirty="0" smtClean="0"/>
              <a:t>Da principio … in ultimo</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checkerboard(across)">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across)">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checkerboard(across)">
                                      <p:cBhvr>
                                        <p:cTn id="22" dur="500"/>
                                        <p:tgtEl>
                                          <p:spTgt spid="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checkerboard(across)">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checkerboard(across)">
                                      <p:cBhvr>
                                        <p:cTn id="32" dur="500"/>
                                        <p:tgtEl>
                                          <p:spTgt spid="4">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checkerboard(across)">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Effect transition="in" filter="checkerboard(across)">
                                      <p:cBhvr>
                                        <p:cTn id="42" dur="500"/>
                                        <p:tgtEl>
                                          <p:spTgt spid="4">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Effect transition="in" filter="checkerboard(across)">
                                      <p:cBhvr>
                                        <p:cTn id="47" dur="500"/>
                                        <p:tgtEl>
                                          <p:spTgt spid="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4">
                                            <p:txEl>
                                              <p:pRg st="4" end="4"/>
                                            </p:txEl>
                                          </p:spTgt>
                                        </p:tgtEl>
                                        <p:attrNameLst>
                                          <p:attrName>style.visibility</p:attrName>
                                        </p:attrNameLst>
                                      </p:cBhvr>
                                      <p:to>
                                        <p:strVal val="visible"/>
                                      </p:to>
                                    </p:set>
                                    <p:animEffect transition="in" filter="checkerboard(across)">
                                      <p:cBhvr>
                                        <p:cTn id="52" dur="500"/>
                                        <p:tgtEl>
                                          <p:spTgt spid="4">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3">
                                            <p:txEl>
                                              <p:pRg st="5" end="5"/>
                                            </p:txEl>
                                          </p:spTgt>
                                        </p:tgtEl>
                                        <p:attrNameLst>
                                          <p:attrName>style.visibility</p:attrName>
                                        </p:attrNameLst>
                                      </p:cBhvr>
                                      <p:to>
                                        <p:strVal val="visible"/>
                                      </p:to>
                                    </p:set>
                                    <p:animEffect transition="in" filter="checkerboard(across)">
                                      <p:cBhvr>
                                        <p:cTn id="57" dur="500"/>
                                        <p:tgtEl>
                                          <p:spTgt spid="3">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4">
                                            <p:txEl>
                                              <p:pRg st="5" end="5"/>
                                            </p:txEl>
                                          </p:spTgt>
                                        </p:tgtEl>
                                        <p:attrNameLst>
                                          <p:attrName>style.visibility</p:attrName>
                                        </p:attrNameLst>
                                      </p:cBhvr>
                                      <p:to>
                                        <p:strVal val="visible"/>
                                      </p:to>
                                    </p:set>
                                    <p:animEffect transition="in" filter="checkerboard(across)">
                                      <p:cBhvr>
                                        <p:cTn id="62" dur="500"/>
                                        <p:tgtEl>
                                          <p:spTgt spid="4">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Effect transition="in" filter="checkerboard(across)">
                                      <p:cBhvr>
                                        <p:cTn id="67" dur="500"/>
                                        <p:tgtEl>
                                          <p:spTgt spid="3">
                                            <p:txEl>
                                              <p:pRg st="6" end="6"/>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4">
                                            <p:txEl>
                                              <p:pRg st="6" end="6"/>
                                            </p:txEl>
                                          </p:spTgt>
                                        </p:tgtEl>
                                        <p:attrNameLst>
                                          <p:attrName>style.visibility</p:attrName>
                                        </p:attrNameLst>
                                      </p:cBhvr>
                                      <p:to>
                                        <p:strVal val="visible"/>
                                      </p:to>
                                    </p:set>
                                    <p:animEffect transition="in" filter="checkerboard(across)">
                                      <p:cBhvr>
                                        <p:cTn id="72" dur="500"/>
                                        <p:tgtEl>
                                          <p:spTgt spid="4">
                                            <p:txEl>
                                              <p:pRg st="6" end="6"/>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3">
                                            <p:txEl>
                                              <p:pRg st="7" end="7"/>
                                            </p:txEl>
                                          </p:spTgt>
                                        </p:tgtEl>
                                        <p:attrNameLst>
                                          <p:attrName>style.visibility</p:attrName>
                                        </p:attrNameLst>
                                      </p:cBhvr>
                                      <p:to>
                                        <p:strVal val="visible"/>
                                      </p:to>
                                    </p:set>
                                    <p:animEffect transition="in" filter="checkerboard(across)">
                                      <p:cBhvr>
                                        <p:cTn id="77" dur="500"/>
                                        <p:tgtEl>
                                          <p:spTgt spid="3">
                                            <p:txEl>
                                              <p:pRg st="7" end="7"/>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nodeType="clickEffect">
                                  <p:stCondLst>
                                    <p:cond delay="0"/>
                                  </p:stCondLst>
                                  <p:childTnLst>
                                    <p:set>
                                      <p:cBhvr>
                                        <p:cTn id="81" dur="1" fill="hold">
                                          <p:stCondLst>
                                            <p:cond delay="0"/>
                                          </p:stCondLst>
                                        </p:cTn>
                                        <p:tgtEl>
                                          <p:spTgt spid="4">
                                            <p:txEl>
                                              <p:pRg st="7" end="7"/>
                                            </p:txEl>
                                          </p:spTgt>
                                        </p:tgtEl>
                                        <p:attrNameLst>
                                          <p:attrName>style.visibility</p:attrName>
                                        </p:attrNameLst>
                                      </p:cBhvr>
                                      <p:to>
                                        <p:strVal val="visible"/>
                                      </p:to>
                                    </p:set>
                                    <p:animEffect transition="in" filter="checkerboard(across)">
                                      <p:cBhvr>
                                        <p:cTn id="8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r>
              <a:rPr lang="it-IT" dirty="0" err="1" smtClean="0">
                <a:hlinkClick r:id="rId2" action="ppaction://hlinkfile"/>
              </a:rPr>
              <a:t>template</a:t>
            </a:r>
            <a:r>
              <a:rPr lang="it-IT" dirty="0" smtClean="0">
                <a:hlinkClick r:id="rId2" action="ppaction://hlinkfile"/>
              </a:rPr>
              <a:t> (1).pdf</a:t>
            </a:r>
            <a:endParaRPr lang="it-IT"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4">
              <a:shade val="50000"/>
            </a:schemeClr>
          </a:lnRef>
          <a:fillRef idx="1">
            <a:schemeClr val="accent4"/>
          </a:fillRef>
          <a:effectRef idx="0">
            <a:schemeClr val="accent4"/>
          </a:effectRef>
          <a:fontRef idx="minor">
            <a:schemeClr val="lt1"/>
          </a:fontRef>
        </p:style>
        <p:txBody>
          <a:bodyPr/>
          <a:lstStyle/>
          <a:p>
            <a:r>
              <a:rPr lang="it-IT" dirty="0" err="1" smtClean="0"/>
              <a:t>Summary</a:t>
            </a:r>
            <a:endParaRPr lang="it-IT" dirty="0"/>
          </a:p>
        </p:txBody>
      </p:sp>
      <p:sp>
        <p:nvSpPr>
          <p:cNvPr id="3" name="Segnaposto contenuto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marL="0" indent="0">
              <a:buNone/>
            </a:pPr>
            <a:r>
              <a:rPr lang="it-IT" dirty="0" smtClean="0"/>
              <a:t> </a:t>
            </a:r>
            <a:r>
              <a:rPr lang="it-IT" dirty="0" err="1" smtClean="0"/>
              <a:t>African</a:t>
            </a:r>
            <a:r>
              <a:rPr lang="it-IT" dirty="0" smtClean="0"/>
              <a:t> people </a:t>
            </a:r>
            <a:r>
              <a:rPr lang="it-IT" dirty="0" err="1" smtClean="0"/>
              <a:t>eat</a:t>
            </a:r>
            <a:r>
              <a:rPr lang="it-IT" dirty="0" smtClean="0"/>
              <a:t> </a:t>
            </a:r>
            <a:r>
              <a:rPr lang="it-IT" dirty="0" err="1" smtClean="0"/>
              <a:t>gorillas</a:t>
            </a:r>
            <a:r>
              <a:rPr lang="it-IT" dirty="0" smtClean="0"/>
              <a:t> </a:t>
            </a:r>
            <a:r>
              <a:rPr lang="it-IT" dirty="0" err="1" smtClean="0"/>
              <a:t>for</a:t>
            </a:r>
            <a:r>
              <a:rPr lang="it-IT" dirty="0" smtClean="0"/>
              <a:t> </a:t>
            </a:r>
            <a:r>
              <a:rPr lang="it-IT" dirty="0" err="1" smtClean="0"/>
              <a:t>for</a:t>
            </a:r>
            <a:r>
              <a:rPr lang="it-IT" dirty="0" smtClean="0"/>
              <a:t> </a:t>
            </a:r>
            <a:r>
              <a:rPr lang="it-IT" dirty="0" err="1" smtClean="0"/>
              <a:t>food</a:t>
            </a:r>
            <a:r>
              <a:rPr lang="it-IT" dirty="0" smtClean="0"/>
              <a:t> </a:t>
            </a:r>
            <a:r>
              <a:rPr lang="it-IT" dirty="0" err="1" smtClean="0">
                <a:solidFill>
                  <a:srgbClr val="FF0000"/>
                </a:solidFill>
              </a:rPr>
              <a:t>because</a:t>
            </a:r>
            <a:r>
              <a:rPr lang="it-IT" dirty="0" smtClean="0"/>
              <a:t> </a:t>
            </a:r>
            <a:r>
              <a:rPr lang="it-IT" dirty="0" err="1" smtClean="0"/>
              <a:t>they</a:t>
            </a:r>
            <a:r>
              <a:rPr lang="it-IT" dirty="0" smtClean="0"/>
              <a:t> are a cheap source </a:t>
            </a:r>
            <a:r>
              <a:rPr lang="it-IT" dirty="0" err="1" smtClean="0"/>
              <a:t>of</a:t>
            </a:r>
            <a:r>
              <a:rPr lang="it-IT" dirty="0" smtClean="0"/>
              <a:t> </a:t>
            </a:r>
            <a:r>
              <a:rPr lang="it-IT" dirty="0" err="1" smtClean="0"/>
              <a:t>proteins</a:t>
            </a:r>
            <a:r>
              <a:rPr lang="it-IT" dirty="0" smtClean="0"/>
              <a:t>. </a:t>
            </a:r>
            <a:r>
              <a:rPr lang="it-IT" dirty="0" err="1" smtClean="0">
                <a:solidFill>
                  <a:srgbClr val="FF0000"/>
                </a:solidFill>
              </a:rPr>
              <a:t>Since</a:t>
            </a:r>
            <a:r>
              <a:rPr lang="it-IT" dirty="0" smtClean="0"/>
              <a:t> the </a:t>
            </a:r>
            <a:r>
              <a:rPr lang="it-IT" dirty="0" err="1" smtClean="0"/>
              <a:t>population</a:t>
            </a:r>
            <a:r>
              <a:rPr lang="it-IT" dirty="0" smtClean="0"/>
              <a:t> </a:t>
            </a:r>
            <a:r>
              <a:rPr lang="it-IT" dirty="0" err="1" smtClean="0"/>
              <a:t>of</a:t>
            </a:r>
            <a:r>
              <a:rPr lang="it-IT" dirty="0" smtClean="0"/>
              <a:t> Africa </a:t>
            </a:r>
            <a:r>
              <a:rPr lang="it-IT" dirty="0" err="1" smtClean="0"/>
              <a:t>is</a:t>
            </a:r>
            <a:r>
              <a:rPr lang="it-IT" dirty="0" smtClean="0"/>
              <a:t> </a:t>
            </a:r>
            <a:r>
              <a:rPr lang="it-IT" dirty="0" err="1" smtClean="0"/>
              <a:t>increasing</a:t>
            </a:r>
            <a:r>
              <a:rPr lang="it-IT" dirty="0" smtClean="0"/>
              <a:t>, a </a:t>
            </a:r>
            <a:r>
              <a:rPr lang="it-IT" dirty="0" err="1" smtClean="0"/>
              <a:t>growing</a:t>
            </a:r>
            <a:r>
              <a:rPr lang="it-IT" dirty="0" smtClean="0"/>
              <a:t> </a:t>
            </a:r>
            <a:r>
              <a:rPr lang="it-IT" dirty="0" err="1" smtClean="0"/>
              <a:t>number</a:t>
            </a:r>
            <a:r>
              <a:rPr lang="it-IT" dirty="0" smtClean="0"/>
              <a:t> </a:t>
            </a:r>
            <a:r>
              <a:rPr lang="it-IT" dirty="0" err="1" smtClean="0"/>
              <a:t>of</a:t>
            </a:r>
            <a:r>
              <a:rPr lang="it-IT" dirty="0" smtClean="0"/>
              <a:t> people </a:t>
            </a:r>
            <a:r>
              <a:rPr lang="it-IT" dirty="0" err="1" smtClean="0"/>
              <a:t>need</a:t>
            </a:r>
            <a:r>
              <a:rPr lang="it-IT" dirty="0" smtClean="0"/>
              <a:t> more </a:t>
            </a:r>
            <a:r>
              <a:rPr lang="it-IT" dirty="0" err="1" smtClean="0"/>
              <a:t>food</a:t>
            </a:r>
            <a:r>
              <a:rPr lang="it-IT" dirty="0" smtClean="0"/>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contenuto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marL="0" indent="0">
              <a:buNone/>
            </a:pPr>
            <a:r>
              <a:rPr lang="it-IT" dirty="0" err="1" smtClean="0">
                <a:solidFill>
                  <a:srgbClr val="FF0000"/>
                </a:solidFill>
              </a:rPr>
              <a:t>However</a:t>
            </a:r>
            <a:r>
              <a:rPr lang="it-IT" dirty="0" smtClean="0"/>
              <a:t>, </a:t>
            </a:r>
            <a:r>
              <a:rPr lang="it-IT" dirty="0" err="1" smtClean="0"/>
              <a:t>they</a:t>
            </a:r>
            <a:r>
              <a:rPr lang="it-IT" dirty="0" smtClean="0"/>
              <a:t> </a:t>
            </a:r>
            <a:r>
              <a:rPr lang="it-IT" dirty="0" err="1" smtClean="0"/>
              <a:t>also</a:t>
            </a:r>
            <a:r>
              <a:rPr lang="it-IT" dirty="0" smtClean="0"/>
              <a:t> </a:t>
            </a:r>
            <a:r>
              <a:rPr lang="it-IT" dirty="0" err="1" smtClean="0"/>
              <a:t>eat</a:t>
            </a:r>
            <a:r>
              <a:rPr lang="it-IT" dirty="0" smtClean="0"/>
              <a:t> </a:t>
            </a:r>
            <a:r>
              <a:rPr lang="it-IT" dirty="0" err="1" smtClean="0"/>
              <a:t>bush</a:t>
            </a:r>
            <a:r>
              <a:rPr lang="it-IT" dirty="0" smtClean="0"/>
              <a:t> </a:t>
            </a:r>
            <a:r>
              <a:rPr lang="it-IT" dirty="0" err="1" smtClean="0"/>
              <a:t>meat</a:t>
            </a:r>
            <a:r>
              <a:rPr lang="it-IT" dirty="0" smtClean="0"/>
              <a:t> </a:t>
            </a:r>
            <a:r>
              <a:rPr lang="it-IT" dirty="0" err="1" smtClean="0"/>
              <a:t>as</a:t>
            </a:r>
            <a:r>
              <a:rPr lang="it-IT" dirty="0" smtClean="0"/>
              <a:t> part </a:t>
            </a:r>
            <a:r>
              <a:rPr lang="it-IT" dirty="0" err="1" smtClean="0"/>
              <a:t>of</a:t>
            </a:r>
            <a:r>
              <a:rPr lang="it-IT" dirty="0" smtClean="0"/>
              <a:t> </a:t>
            </a:r>
            <a:r>
              <a:rPr lang="it-IT" dirty="0" err="1" smtClean="0"/>
              <a:t>their</a:t>
            </a:r>
            <a:r>
              <a:rPr lang="it-IT" dirty="0" smtClean="0"/>
              <a:t> </a:t>
            </a:r>
            <a:r>
              <a:rPr lang="it-IT" dirty="0" err="1" smtClean="0"/>
              <a:t>tradition</a:t>
            </a:r>
            <a:r>
              <a:rPr lang="it-IT" dirty="0" smtClean="0"/>
              <a:t>, </a:t>
            </a:r>
            <a:r>
              <a:rPr lang="it-IT" dirty="0" err="1" smtClean="0">
                <a:solidFill>
                  <a:srgbClr val="FF0000"/>
                </a:solidFill>
              </a:rPr>
              <a:t>especially</a:t>
            </a:r>
            <a:r>
              <a:rPr lang="it-IT" dirty="0" smtClean="0">
                <a:solidFill>
                  <a:srgbClr val="FF0000"/>
                </a:solidFill>
              </a:rPr>
              <a:t> </a:t>
            </a:r>
            <a:r>
              <a:rPr lang="it-IT" dirty="0" err="1" smtClean="0">
                <a:solidFill>
                  <a:srgbClr val="FF0000"/>
                </a:solidFill>
              </a:rPr>
              <a:t>if</a:t>
            </a:r>
            <a:r>
              <a:rPr lang="it-IT" dirty="0" smtClean="0">
                <a:solidFill>
                  <a:srgbClr val="FF0000"/>
                </a:solidFill>
              </a:rPr>
              <a:t> </a:t>
            </a:r>
            <a:r>
              <a:rPr lang="it-IT" dirty="0" err="1" smtClean="0"/>
              <a:t>they</a:t>
            </a:r>
            <a:r>
              <a:rPr lang="it-IT" dirty="0" smtClean="0"/>
              <a:t> </a:t>
            </a:r>
            <a:r>
              <a:rPr lang="it-IT" dirty="0" err="1" smtClean="0"/>
              <a:t>feel</a:t>
            </a:r>
            <a:r>
              <a:rPr lang="it-IT" dirty="0" smtClean="0"/>
              <a:t> </a:t>
            </a:r>
            <a:r>
              <a:rPr lang="it-IT" dirty="0" err="1" smtClean="0"/>
              <a:t>homesick</a:t>
            </a:r>
            <a:r>
              <a:rPr lang="it-IT" dirty="0" smtClean="0"/>
              <a:t> </a:t>
            </a:r>
            <a:r>
              <a:rPr lang="it-IT" dirty="0" err="1" smtClean="0">
                <a:solidFill>
                  <a:srgbClr val="FF0000"/>
                </a:solidFill>
              </a:rPr>
              <a:t>because</a:t>
            </a:r>
            <a:r>
              <a:rPr lang="it-IT" dirty="0" smtClean="0">
                <a:solidFill>
                  <a:srgbClr val="FF0000"/>
                </a:solidFill>
              </a:rPr>
              <a:t> </a:t>
            </a:r>
            <a:r>
              <a:rPr lang="it-IT" dirty="0" err="1" smtClean="0"/>
              <a:t>they</a:t>
            </a:r>
            <a:r>
              <a:rPr lang="it-IT" dirty="0" smtClean="0"/>
              <a:t> live in big </a:t>
            </a:r>
            <a:r>
              <a:rPr lang="it-IT" dirty="0" err="1" smtClean="0"/>
              <a:t>cities</a:t>
            </a:r>
            <a:r>
              <a:rPr lang="it-IT" dirty="0" smtClean="0"/>
              <a:t>.</a:t>
            </a:r>
            <a:endParaRPr lang="it-IT" dirty="0" smtClean="0">
              <a:solidFill>
                <a:srgbClr val="FF0000"/>
              </a:solidFill>
            </a:endParaRPr>
          </a:p>
          <a:p>
            <a:pPr>
              <a:buNone/>
            </a:pPr>
            <a:endParaRPr lang="it-IT"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marL="0" indent="0">
              <a:buNone/>
            </a:pPr>
            <a:r>
              <a:rPr lang="it-IT" dirty="0" smtClean="0"/>
              <a:t> </a:t>
            </a:r>
            <a:r>
              <a:rPr lang="it-IT" dirty="0" err="1" smtClean="0">
                <a:solidFill>
                  <a:srgbClr val="FF0000"/>
                </a:solidFill>
              </a:rPr>
              <a:t>But</a:t>
            </a:r>
            <a:r>
              <a:rPr lang="it-IT" dirty="0" smtClean="0"/>
              <a:t> </a:t>
            </a:r>
            <a:r>
              <a:rPr lang="it-IT" dirty="0" err="1" smtClean="0">
                <a:solidFill>
                  <a:srgbClr val="FF0000"/>
                </a:solidFill>
              </a:rPr>
              <a:t>also</a:t>
            </a:r>
            <a:r>
              <a:rPr lang="it-IT" dirty="0" smtClean="0"/>
              <a:t> </a:t>
            </a:r>
            <a:r>
              <a:rPr lang="it-IT" dirty="0" err="1" smtClean="0"/>
              <a:t>Europeans</a:t>
            </a:r>
            <a:r>
              <a:rPr lang="it-IT" dirty="0" smtClean="0"/>
              <a:t> </a:t>
            </a:r>
            <a:r>
              <a:rPr lang="it-IT" dirty="0" err="1" smtClean="0"/>
              <a:t>menace</a:t>
            </a:r>
            <a:r>
              <a:rPr lang="it-IT" dirty="0" smtClean="0"/>
              <a:t> </a:t>
            </a:r>
            <a:r>
              <a:rPr lang="it-IT" dirty="0" err="1" smtClean="0"/>
              <a:t>gorillas</a:t>
            </a:r>
            <a:r>
              <a:rPr lang="it-IT" dirty="0" smtClean="0"/>
              <a:t>: </a:t>
            </a:r>
            <a:r>
              <a:rPr lang="it-IT" dirty="0" err="1" smtClean="0"/>
              <a:t>they</a:t>
            </a:r>
            <a:r>
              <a:rPr lang="it-IT" dirty="0" smtClean="0"/>
              <a:t> </a:t>
            </a:r>
            <a:r>
              <a:rPr lang="it-IT" dirty="0" err="1" smtClean="0">
                <a:solidFill>
                  <a:srgbClr val="FF0000"/>
                </a:solidFill>
              </a:rPr>
              <a:t>either</a:t>
            </a:r>
            <a:r>
              <a:rPr lang="it-IT" dirty="0" smtClean="0"/>
              <a:t> </a:t>
            </a:r>
            <a:r>
              <a:rPr lang="it-IT" dirty="0" err="1" smtClean="0"/>
              <a:t>kill</a:t>
            </a:r>
            <a:r>
              <a:rPr lang="it-IT" dirty="0" smtClean="0"/>
              <a:t> </a:t>
            </a:r>
            <a:r>
              <a:rPr lang="it-IT" dirty="0" err="1" smtClean="0"/>
              <a:t>them</a:t>
            </a:r>
            <a:r>
              <a:rPr lang="it-IT" dirty="0" smtClean="0"/>
              <a:t> </a:t>
            </a:r>
            <a:r>
              <a:rPr lang="it-IT" dirty="0" err="1" smtClean="0"/>
              <a:t>as</a:t>
            </a:r>
            <a:r>
              <a:rPr lang="it-IT" dirty="0" smtClean="0"/>
              <a:t> </a:t>
            </a:r>
            <a:r>
              <a:rPr lang="it-IT" dirty="0" err="1" smtClean="0"/>
              <a:t>bush</a:t>
            </a:r>
            <a:r>
              <a:rPr lang="it-IT" dirty="0" smtClean="0"/>
              <a:t> </a:t>
            </a:r>
            <a:r>
              <a:rPr lang="it-IT" dirty="0" err="1" smtClean="0"/>
              <a:t>meat</a:t>
            </a:r>
            <a:r>
              <a:rPr lang="it-IT" dirty="0" smtClean="0"/>
              <a:t>, </a:t>
            </a:r>
            <a:r>
              <a:rPr lang="it-IT" dirty="0" smtClean="0">
                <a:solidFill>
                  <a:srgbClr val="FF0000"/>
                </a:solidFill>
              </a:rPr>
              <a:t>or</a:t>
            </a:r>
            <a:r>
              <a:rPr lang="it-IT" dirty="0" smtClean="0"/>
              <a:t> </a:t>
            </a:r>
            <a:r>
              <a:rPr lang="it-IT" dirty="0" err="1" smtClean="0"/>
              <a:t>for</a:t>
            </a:r>
            <a:r>
              <a:rPr lang="it-IT" dirty="0" smtClean="0"/>
              <a:t> </a:t>
            </a:r>
            <a:r>
              <a:rPr lang="it-IT" dirty="0" err="1" smtClean="0"/>
              <a:t>trophies</a:t>
            </a:r>
            <a:r>
              <a:rPr lang="it-IT" dirty="0" smtClean="0"/>
              <a:t>; </a:t>
            </a:r>
            <a:r>
              <a:rPr lang="it-IT" dirty="0" err="1" smtClean="0">
                <a:solidFill>
                  <a:srgbClr val="FF0000"/>
                </a:solidFill>
              </a:rPr>
              <a:t>sometimes</a:t>
            </a:r>
            <a:r>
              <a:rPr lang="it-IT" dirty="0" smtClean="0"/>
              <a:t> </a:t>
            </a:r>
            <a:r>
              <a:rPr lang="it-IT" dirty="0" err="1" smtClean="0"/>
              <a:t>they</a:t>
            </a:r>
            <a:r>
              <a:rPr lang="it-IT" dirty="0" smtClean="0"/>
              <a:t> </a:t>
            </a:r>
            <a:r>
              <a:rPr lang="it-IT" dirty="0" err="1" smtClean="0"/>
              <a:t>accidentally</a:t>
            </a:r>
            <a:r>
              <a:rPr lang="it-IT" dirty="0" smtClean="0"/>
              <a:t> </a:t>
            </a:r>
            <a:r>
              <a:rPr lang="it-IT" dirty="0" err="1" smtClean="0"/>
              <a:t>kill</a:t>
            </a:r>
            <a:r>
              <a:rPr lang="it-IT" dirty="0" smtClean="0"/>
              <a:t> </a:t>
            </a:r>
            <a:r>
              <a:rPr lang="it-IT" dirty="0" err="1" smtClean="0"/>
              <a:t>them</a:t>
            </a:r>
            <a:r>
              <a:rPr lang="it-IT" dirty="0" smtClean="0"/>
              <a:t> </a:t>
            </a:r>
            <a:r>
              <a:rPr lang="it-IT" dirty="0" err="1" smtClean="0"/>
              <a:t>while</a:t>
            </a:r>
            <a:r>
              <a:rPr lang="it-IT" dirty="0" smtClean="0"/>
              <a:t> </a:t>
            </a:r>
            <a:r>
              <a:rPr lang="it-IT" dirty="0" err="1" smtClean="0"/>
              <a:t>stealing</a:t>
            </a:r>
            <a:r>
              <a:rPr lang="it-IT" dirty="0" smtClean="0"/>
              <a:t> the </a:t>
            </a:r>
            <a:r>
              <a:rPr lang="it-IT" dirty="0" err="1" smtClean="0"/>
              <a:t>infants</a:t>
            </a:r>
            <a:r>
              <a:rPr lang="it-IT" dirty="0" smtClean="0"/>
              <a:t> </a:t>
            </a:r>
            <a:r>
              <a:rPr lang="it-IT" dirty="0" err="1" smtClean="0"/>
              <a:t>for</a:t>
            </a:r>
            <a:r>
              <a:rPr lang="it-IT" dirty="0" smtClean="0"/>
              <a:t> the </a:t>
            </a:r>
            <a:r>
              <a:rPr lang="it-IT" dirty="0" err="1" smtClean="0"/>
              <a:t>zoos</a:t>
            </a:r>
            <a:r>
              <a:rPr lang="it-IT" dirty="0" smtClean="0"/>
              <a:t>. </a:t>
            </a:r>
            <a:endParaRPr lang="it-IT"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marL="0" indent="0">
              <a:buNone/>
            </a:pPr>
            <a:r>
              <a:rPr lang="it-IT" dirty="0" smtClean="0">
                <a:solidFill>
                  <a:srgbClr val="FF0000"/>
                </a:solidFill>
              </a:rPr>
              <a:t>An </a:t>
            </a:r>
            <a:r>
              <a:rPr lang="it-IT" dirty="0" err="1" smtClean="0">
                <a:solidFill>
                  <a:srgbClr val="FF0000"/>
                </a:solidFill>
              </a:rPr>
              <a:t>indirect</a:t>
            </a:r>
            <a:r>
              <a:rPr lang="it-IT" dirty="0" smtClean="0">
                <a:solidFill>
                  <a:srgbClr val="FF0000"/>
                </a:solidFill>
              </a:rPr>
              <a:t> cause </a:t>
            </a:r>
            <a:r>
              <a:rPr lang="it-IT" dirty="0" err="1" smtClean="0">
                <a:solidFill>
                  <a:srgbClr val="FF0000"/>
                </a:solidFill>
              </a:rPr>
              <a:t>of</a:t>
            </a:r>
            <a:r>
              <a:rPr lang="it-IT" dirty="0" smtClean="0">
                <a:solidFill>
                  <a:srgbClr val="FF0000"/>
                </a:solidFill>
              </a:rPr>
              <a:t> </a:t>
            </a:r>
            <a:r>
              <a:rPr lang="it-IT" dirty="0" err="1" smtClean="0">
                <a:solidFill>
                  <a:srgbClr val="FF0000"/>
                </a:solidFill>
              </a:rPr>
              <a:t>extinction</a:t>
            </a:r>
            <a:r>
              <a:rPr lang="it-IT" dirty="0" smtClean="0">
                <a:solidFill>
                  <a:srgbClr val="FF0000"/>
                </a:solidFill>
              </a:rPr>
              <a:t> </a:t>
            </a:r>
            <a:r>
              <a:rPr lang="it-IT" dirty="0" err="1" smtClean="0">
                <a:solidFill>
                  <a:srgbClr val="FF0000"/>
                </a:solidFill>
              </a:rPr>
              <a:t>is</a:t>
            </a:r>
            <a:r>
              <a:rPr lang="it-IT" dirty="0" smtClean="0">
                <a:solidFill>
                  <a:srgbClr val="FF0000"/>
                </a:solidFill>
              </a:rPr>
              <a:t> </a:t>
            </a:r>
            <a:r>
              <a:rPr lang="it-IT" dirty="0" err="1" smtClean="0">
                <a:solidFill>
                  <a:srgbClr val="FF0000"/>
                </a:solidFill>
              </a:rPr>
              <a:t>represented</a:t>
            </a:r>
            <a:r>
              <a:rPr lang="it-IT" dirty="0" smtClean="0">
                <a:solidFill>
                  <a:srgbClr val="FF0000"/>
                </a:solidFill>
              </a:rPr>
              <a:t> </a:t>
            </a:r>
            <a:r>
              <a:rPr lang="it-IT" dirty="0" err="1" smtClean="0">
                <a:solidFill>
                  <a:srgbClr val="FF0000"/>
                </a:solidFill>
              </a:rPr>
              <a:t>by</a:t>
            </a:r>
            <a:r>
              <a:rPr lang="it-IT" dirty="0" smtClean="0">
                <a:solidFill>
                  <a:srgbClr val="FF0000"/>
                </a:solidFill>
              </a:rPr>
              <a:t> </a:t>
            </a:r>
            <a:r>
              <a:rPr lang="it-IT" dirty="0" err="1" smtClean="0"/>
              <a:t>loggers</a:t>
            </a:r>
            <a:r>
              <a:rPr lang="it-IT" dirty="0" smtClean="0"/>
              <a:t>, </a:t>
            </a:r>
            <a:r>
              <a:rPr lang="it-IT" dirty="0" err="1" smtClean="0">
                <a:solidFill>
                  <a:srgbClr val="FF0000"/>
                </a:solidFill>
              </a:rPr>
              <a:t>who</a:t>
            </a:r>
            <a:r>
              <a:rPr lang="it-IT" dirty="0" smtClean="0"/>
              <a:t> </a:t>
            </a:r>
            <a:r>
              <a:rPr lang="it-IT" dirty="0" err="1" smtClean="0"/>
              <a:t>destroy</a:t>
            </a:r>
            <a:r>
              <a:rPr lang="it-IT" dirty="0" smtClean="0"/>
              <a:t> the </a:t>
            </a:r>
            <a:r>
              <a:rPr lang="it-IT" dirty="0" err="1" smtClean="0"/>
              <a:t>environment</a:t>
            </a:r>
            <a:r>
              <a:rPr lang="it-IT" dirty="0" smtClean="0"/>
              <a:t> </a:t>
            </a:r>
            <a:r>
              <a:rPr lang="it-IT" dirty="0" err="1" smtClean="0">
                <a:solidFill>
                  <a:srgbClr val="FF0000"/>
                </a:solidFill>
              </a:rPr>
              <a:t>where</a:t>
            </a:r>
            <a:r>
              <a:rPr lang="it-IT" dirty="0" smtClean="0">
                <a:solidFill>
                  <a:srgbClr val="FF0000"/>
                </a:solidFill>
              </a:rPr>
              <a:t>  </a:t>
            </a:r>
            <a:r>
              <a:rPr lang="it-IT" dirty="0" err="1" smtClean="0">
                <a:solidFill>
                  <a:srgbClr val="FF0000"/>
                </a:solidFill>
              </a:rPr>
              <a:t>gorillas</a:t>
            </a:r>
            <a:r>
              <a:rPr lang="it-IT" dirty="0" smtClean="0">
                <a:solidFill>
                  <a:srgbClr val="FF0000"/>
                </a:solidFill>
              </a:rPr>
              <a:t> live and </a:t>
            </a:r>
            <a:r>
              <a:rPr lang="it-IT" dirty="0" err="1" smtClean="0">
                <a:solidFill>
                  <a:srgbClr val="FF0000"/>
                </a:solidFill>
              </a:rPr>
              <a:t>their</a:t>
            </a:r>
            <a:r>
              <a:rPr lang="it-IT" dirty="0" smtClean="0"/>
              <a:t> </a:t>
            </a:r>
            <a:r>
              <a:rPr lang="it-IT" dirty="0" err="1" smtClean="0"/>
              <a:t>food</a:t>
            </a:r>
            <a:r>
              <a:rPr lang="it-IT" dirty="0" smtClean="0"/>
              <a:t> </a:t>
            </a:r>
            <a:r>
              <a:rPr lang="it-IT" dirty="0" err="1" smtClean="0">
                <a:solidFill>
                  <a:srgbClr val="FF0000"/>
                </a:solidFill>
              </a:rPr>
              <a:t>too</a:t>
            </a:r>
            <a:r>
              <a:rPr lang="it-IT" dirty="0" smtClean="0">
                <a:solidFill>
                  <a:srgbClr val="FF0000"/>
                </a:solidFill>
              </a:rPr>
              <a:t>.</a:t>
            </a:r>
          </a:p>
          <a:p>
            <a:pPr marL="0" indent="0">
              <a:buNone/>
            </a:pPr>
            <a:r>
              <a:rPr lang="it-IT" dirty="0" smtClean="0">
                <a:solidFill>
                  <a:srgbClr val="FF0000"/>
                </a:solidFill>
              </a:rPr>
              <a:t>In </a:t>
            </a:r>
            <a:r>
              <a:rPr lang="it-IT" dirty="0" err="1" smtClean="0">
                <a:solidFill>
                  <a:srgbClr val="FF0000"/>
                </a:solidFill>
              </a:rPr>
              <a:t>addition</a:t>
            </a:r>
            <a:r>
              <a:rPr lang="it-IT" dirty="0" smtClean="0"/>
              <a:t>, the </a:t>
            </a:r>
            <a:r>
              <a:rPr lang="it-IT" dirty="0" err="1" smtClean="0"/>
              <a:t>roads</a:t>
            </a:r>
            <a:r>
              <a:rPr lang="it-IT" dirty="0" smtClean="0"/>
              <a:t> </a:t>
            </a:r>
            <a:r>
              <a:rPr lang="it-IT" dirty="0" err="1" smtClean="0">
                <a:solidFill>
                  <a:srgbClr val="FF0000"/>
                </a:solidFill>
              </a:rPr>
              <a:t>they</a:t>
            </a:r>
            <a:r>
              <a:rPr lang="it-IT" dirty="0" smtClean="0">
                <a:solidFill>
                  <a:srgbClr val="FF0000"/>
                </a:solidFill>
              </a:rPr>
              <a:t> </a:t>
            </a:r>
            <a:r>
              <a:rPr lang="it-IT" dirty="0" err="1" smtClean="0">
                <a:solidFill>
                  <a:srgbClr val="FF0000"/>
                </a:solidFill>
              </a:rPr>
              <a:t>build</a:t>
            </a:r>
            <a:r>
              <a:rPr lang="it-IT" dirty="0" smtClean="0">
                <a:solidFill>
                  <a:srgbClr val="FF0000"/>
                </a:solidFill>
              </a:rPr>
              <a:t> in the </a:t>
            </a:r>
            <a:r>
              <a:rPr lang="it-IT" dirty="0" err="1" smtClean="0">
                <a:solidFill>
                  <a:srgbClr val="FF0000"/>
                </a:solidFill>
              </a:rPr>
              <a:t>forest</a:t>
            </a:r>
            <a:r>
              <a:rPr lang="it-IT" dirty="0" smtClean="0">
                <a:solidFill>
                  <a:srgbClr val="FF0000"/>
                </a:solidFill>
              </a:rPr>
              <a:t> </a:t>
            </a:r>
            <a:r>
              <a:rPr lang="it-IT" dirty="0" err="1" smtClean="0">
                <a:solidFill>
                  <a:srgbClr val="FF0000"/>
                </a:solidFill>
              </a:rPr>
              <a:t>to</a:t>
            </a:r>
            <a:r>
              <a:rPr lang="it-IT" dirty="0" smtClean="0">
                <a:solidFill>
                  <a:srgbClr val="FF0000"/>
                </a:solidFill>
              </a:rPr>
              <a:t> </a:t>
            </a:r>
            <a:r>
              <a:rPr lang="it-IT" dirty="0" err="1" smtClean="0">
                <a:solidFill>
                  <a:srgbClr val="FF0000"/>
                </a:solidFill>
              </a:rPr>
              <a:t>remove</a:t>
            </a:r>
            <a:r>
              <a:rPr lang="it-IT" dirty="0" smtClean="0">
                <a:solidFill>
                  <a:srgbClr val="FF0000"/>
                </a:solidFill>
              </a:rPr>
              <a:t> the </a:t>
            </a:r>
            <a:r>
              <a:rPr lang="it-IT" dirty="0" err="1" smtClean="0">
                <a:solidFill>
                  <a:srgbClr val="FF0000"/>
                </a:solidFill>
              </a:rPr>
              <a:t>timber</a:t>
            </a:r>
            <a:r>
              <a:rPr lang="it-IT" dirty="0" smtClean="0"/>
              <a:t>, help the </a:t>
            </a:r>
            <a:r>
              <a:rPr lang="it-IT" dirty="0" err="1" smtClean="0"/>
              <a:t>poachers</a:t>
            </a:r>
            <a:r>
              <a:rPr lang="it-IT" dirty="0" smtClean="0"/>
              <a:t> </a:t>
            </a:r>
            <a:r>
              <a:rPr lang="it-IT" dirty="0" err="1" smtClean="0">
                <a:solidFill>
                  <a:srgbClr val="FF0000"/>
                </a:solidFill>
              </a:rPr>
              <a:t>to</a:t>
            </a:r>
            <a:r>
              <a:rPr lang="it-IT" dirty="0" smtClean="0">
                <a:solidFill>
                  <a:srgbClr val="FF0000"/>
                </a:solidFill>
              </a:rPr>
              <a:t> </a:t>
            </a:r>
            <a:r>
              <a:rPr lang="it-IT" dirty="0" err="1" smtClean="0">
                <a:solidFill>
                  <a:srgbClr val="FF0000"/>
                </a:solidFill>
              </a:rPr>
              <a:t>reach</a:t>
            </a:r>
            <a:r>
              <a:rPr lang="it-IT" dirty="0" smtClean="0">
                <a:solidFill>
                  <a:srgbClr val="FF0000"/>
                </a:solidFill>
              </a:rPr>
              <a:t> the </a:t>
            </a:r>
            <a:r>
              <a:rPr lang="it-IT" dirty="0" err="1" smtClean="0">
                <a:solidFill>
                  <a:srgbClr val="FF0000"/>
                </a:solidFill>
              </a:rPr>
              <a:t>gorillas</a:t>
            </a:r>
            <a:r>
              <a:rPr lang="it-IT" dirty="0" smtClean="0">
                <a:solidFill>
                  <a:srgbClr val="FF0000"/>
                </a:solidFill>
              </a:rPr>
              <a:t>.</a:t>
            </a:r>
            <a:endParaRPr lang="it-IT" dirty="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style>
          <a:lnRef idx="1">
            <a:schemeClr val="accent4"/>
          </a:lnRef>
          <a:fillRef idx="2">
            <a:schemeClr val="accent4"/>
          </a:fillRef>
          <a:effectRef idx="1">
            <a:schemeClr val="accent4"/>
          </a:effectRef>
          <a:fontRef idx="minor">
            <a:schemeClr val="dk1"/>
          </a:fontRef>
        </p:style>
        <p:txBody>
          <a:bodyPr/>
          <a:lstStyle/>
          <a:p>
            <a:pPr marL="0" indent="0">
              <a:buNone/>
            </a:pPr>
            <a:r>
              <a:rPr lang="it-IT" dirty="0" smtClean="0">
                <a:solidFill>
                  <a:srgbClr val="FF0000"/>
                </a:solidFill>
              </a:rPr>
              <a:t>Last</a:t>
            </a:r>
            <a:r>
              <a:rPr lang="it-IT" dirty="0" smtClean="0"/>
              <a:t>, </a:t>
            </a:r>
            <a:r>
              <a:rPr lang="it-IT" dirty="0" smtClean="0">
                <a:solidFill>
                  <a:srgbClr val="FF0000"/>
                </a:solidFill>
              </a:rPr>
              <a:t>the virus </a:t>
            </a:r>
            <a:r>
              <a:rPr lang="it-IT" dirty="0" err="1" smtClean="0">
                <a:solidFill>
                  <a:srgbClr val="FF0000"/>
                </a:solidFill>
              </a:rPr>
              <a:t>of</a:t>
            </a:r>
            <a:r>
              <a:rPr lang="it-IT" dirty="0" smtClean="0">
                <a:solidFill>
                  <a:srgbClr val="FF0000"/>
                </a:solidFill>
              </a:rPr>
              <a:t> a </a:t>
            </a:r>
            <a:r>
              <a:rPr lang="it-IT" dirty="0" err="1" smtClean="0">
                <a:solidFill>
                  <a:srgbClr val="FF0000"/>
                </a:solidFill>
              </a:rPr>
              <a:t>desease</a:t>
            </a:r>
            <a:r>
              <a:rPr lang="it-IT" dirty="0" smtClean="0">
                <a:solidFill>
                  <a:srgbClr val="FF0000"/>
                </a:solidFill>
              </a:rPr>
              <a:t> </a:t>
            </a:r>
            <a:r>
              <a:rPr lang="it-IT" dirty="0" err="1" smtClean="0">
                <a:solidFill>
                  <a:srgbClr val="FF0000"/>
                </a:solidFill>
              </a:rPr>
              <a:t>called</a:t>
            </a:r>
            <a:r>
              <a:rPr lang="it-IT" dirty="0" smtClean="0">
                <a:solidFill>
                  <a:srgbClr val="FF0000"/>
                </a:solidFill>
              </a:rPr>
              <a:t> </a:t>
            </a:r>
            <a:r>
              <a:rPr lang="it-IT" dirty="0" smtClean="0"/>
              <a:t>Ebola </a:t>
            </a:r>
            <a:r>
              <a:rPr lang="it-IT" dirty="0" err="1" smtClean="0"/>
              <a:t>is</a:t>
            </a:r>
            <a:r>
              <a:rPr lang="it-IT" dirty="0" smtClean="0"/>
              <a:t> </a:t>
            </a:r>
            <a:r>
              <a:rPr lang="it-IT" dirty="0" err="1" smtClean="0"/>
              <a:t>killing</a:t>
            </a:r>
            <a:r>
              <a:rPr lang="it-IT" dirty="0" smtClean="0"/>
              <a:t> </a:t>
            </a:r>
            <a:r>
              <a:rPr lang="it-IT" dirty="0" err="1" smtClean="0"/>
              <a:t>gorillas</a:t>
            </a:r>
            <a:r>
              <a:rPr lang="it-IT" dirty="0" smtClean="0"/>
              <a:t>, </a:t>
            </a:r>
            <a:r>
              <a:rPr lang="it-IT" dirty="0" err="1" smtClean="0">
                <a:solidFill>
                  <a:srgbClr val="FF0000"/>
                </a:solidFill>
              </a:rPr>
              <a:t>because</a:t>
            </a:r>
            <a:r>
              <a:rPr lang="it-IT" dirty="0" smtClean="0"/>
              <a:t> </a:t>
            </a:r>
            <a:r>
              <a:rPr lang="it-IT" dirty="0" err="1" smtClean="0"/>
              <a:t>hunters</a:t>
            </a:r>
            <a:r>
              <a:rPr lang="it-IT" dirty="0" smtClean="0"/>
              <a:t> </a:t>
            </a:r>
            <a:r>
              <a:rPr lang="it-IT" dirty="0" err="1" smtClean="0"/>
              <a:t>infect</a:t>
            </a:r>
            <a:r>
              <a:rPr lang="it-IT" dirty="0" smtClean="0"/>
              <a:t> </a:t>
            </a:r>
            <a:r>
              <a:rPr lang="it-IT" dirty="0" err="1" smtClean="0"/>
              <a:t>gorillas</a:t>
            </a:r>
            <a:r>
              <a:rPr lang="it-IT" dirty="0" smtClean="0"/>
              <a:t> and </a:t>
            </a:r>
            <a:r>
              <a:rPr lang="it-IT" dirty="0" err="1" smtClean="0"/>
              <a:t>sick</a:t>
            </a:r>
            <a:r>
              <a:rPr lang="it-IT" dirty="0" smtClean="0"/>
              <a:t> </a:t>
            </a:r>
            <a:r>
              <a:rPr lang="it-IT" dirty="0" err="1" smtClean="0"/>
              <a:t>gorillas</a:t>
            </a:r>
            <a:r>
              <a:rPr lang="it-IT" dirty="0" smtClean="0"/>
              <a:t> </a:t>
            </a:r>
            <a:r>
              <a:rPr lang="it-IT" dirty="0" err="1" smtClean="0"/>
              <a:t>infect</a:t>
            </a:r>
            <a:r>
              <a:rPr lang="it-IT" dirty="0" smtClean="0"/>
              <a:t> </a:t>
            </a:r>
            <a:r>
              <a:rPr lang="it-IT" dirty="0" err="1" smtClean="0"/>
              <a:t>other</a:t>
            </a:r>
            <a:r>
              <a:rPr lang="it-IT" dirty="0" smtClean="0"/>
              <a:t> </a:t>
            </a:r>
            <a:r>
              <a:rPr lang="it-IT" dirty="0" err="1" smtClean="0"/>
              <a:t>gorillas</a:t>
            </a:r>
            <a:r>
              <a:rPr lang="it-IT" dirty="0" smtClean="0"/>
              <a:t>.</a:t>
            </a:r>
          </a:p>
          <a:p>
            <a:pPr marL="0" indent="0">
              <a:buNone/>
            </a:pPr>
            <a:r>
              <a:rPr lang="it-IT" dirty="0" err="1" smtClean="0">
                <a:solidFill>
                  <a:srgbClr val="FF0000"/>
                </a:solidFill>
              </a:rPr>
              <a:t>If</a:t>
            </a:r>
            <a:r>
              <a:rPr lang="it-IT" dirty="0" smtClean="0">
                <a:solidFill>
                  <a:srgbClr val="FF0000"/>
                </a:solidFill>
              </a:rPr>
              <a:t> </a:t>
            </a:r>
            <a:r>
              <a:rPr lang="it-IT" dirty="0" err="1" smtClean="0">
                <a:solidFill>
                  <a:srgbClr val="FF0000"/>
                </a:solidFill>
              </a:rPr>
              <a:t>we</a:t>
            </a:r>
            <a:r>
              <a:rPr lang="it-IT" dirty="0" smtClean="0">
                <a:solidFill>
                  <a:srgbClr val="FF0000"/>
                </a:solidFill>
              </a:rPr>
              <a:t> don’t work </a:t>
            </a:r>
            <a:r>
              <a:rPr lang="it-IT" dirty="0" err="1" smtClean="0">
                <a:solidFill>
                  <a:srgbClr val="FF0000"/>
                </a:solidFill>
              </a:rPr>
              <a:t>together</a:t>
            </a:r>
            <a:r>
              <a:rPr lang="it-IT" dirty="0" smtClean="0">
                <a:solidFill>
                  <a:srgbClr val="FF0000"/>
                </a:solidFill>
              </a:rPr>
              <a:t> </a:t>
            </a:r>
            <a:r>
              <a:rPr lang="it-IT" dirty="0" err="1" smtClean="0">
                <a:solidFill>
                  <a:srgbClr val="FF0000"/>
                </a:solidFill>
              </a:rPr>
              <a:t>to</a:t>
            </a:r>
            <a:r>
              <a:rPr lang="it-IT" dirty="0" smtClean="0">
                <a:solidFill>
                  <a:srgbClr val="FF0000"/>
                </a:solidFill>
              </a:rPr>
              <a:t> </a:t>
            </a:r>
            <a:r>
              <a:rPr lang="it-IT" dirty="0" err="1" smtClean="0">
                <a:solidFill>
                  <a:srgbClr val="FF0000"/>
                </a:solidFill>
              </a:rPr>
              <a:t>find</a:t>
            </a:r>
            <a:r>
              <a:rPr lang="it-IT" dirty="0" smtClean="0">
                <a:solidFill>
                  <a:srgbClr val="FF0000"/>
                </a:solidFill>
              </a:rPr>
              <a:t> a </a:t>
            </a:r>
            <a:r>
              <a:rPr lang="it-IT" dirty="0" err="1" smtClean="0">
                <a:solidFill>
                  <a:srgbClr val="FF0000"/>
                </a:solidFill>
              </a:rPr>
              <a:t>solution</a:t>
            </a:r>
            <a:r>
              <a:rPr lang="it-IT" dirty="0" smtClean="0">
                <a:solidFill>
                  <a:srgbClr val="FF0000"/>
                </a:solidFill>
              </a:rPr>
              <a:t> </a:t>
            </a:r>
            <a:r>
              <a:rPr lang="it-IT" dirty="0" err="1" smtClean="0">
                <a:solidFill>
                  <a:srgbClr val="FF0000"/>
                </a:solidFill>
              </a:rPr>
              <a:t>to</a:t>
            </a:r>
            <a:r>
              <a:rPr lang="it-IT" dirty="0" smtClean="0">
                <a:solidFill>
                  <a:srgbClr val="FF0000"/>
                </a:solidFill>
              </a:rPr>
              <a:t> </a:t>
            </a:r>
            <a:r>
              <a:rPr lang="it-IT" dirty="0" err="1" smtClean="0">
                <a:solidFill>
                  <a:srgbClr val="FF0000"/>
                </a:solidFill>
              </a:rPr>
              <a:t>all</a:t>
            </a:r>
            <a:r>
              <a:rPr lang="it-IT" dirty="0" smtClean="0">
                <a:solidFill>
                  <a:srgbClr val="FF0000"/>
                </a:solidFill>
              </a:rPr>
              <a:t> </a:t>
            </a:r>
            <a:r>
              <a:rPr lang="it-IT" dirty="0" err="1" smtClean="0">
                <a:solidFill>
                  <a:srgbClr val="FF0000"/>
                </a:solidFill>
              </a:rPr>
              <a:t>these</a:t>
            </a:r>
            <a:r>
              <a:rPr lang="it-IT" dirty="0" smtClean="0">
                <a:solidFill>
                  <a:srgbClr val="FF0000"/>
                </a:solidFill>
              </a:rPr>
              <a:t> </a:t>
            </a:r>
            <a:r>
              <a:rPr lang="it-IT" dirty="0" err="1" smtClean="0">
                <a:solidFill>
                  <a:srgbClr val="FF0000"/>
                </a:solidFill>
              </a:rPr>
              <a:t>problems</a:t>
            </a:r>
            <a:r>
              <a:rPr lang="it-IT" dirty="0" smtClean="0">
                <a:solidFill>
                  <a:srgbClr val="FF0000"/>
                </a:solidFill>
              </a:rPr>
              <a:t>, </a:t>
            </a:r>
            <a:r>
              <a:rPr lang="it-IT" dirty="0" err="1" smtClean="0">
                <a:solidFill>
                  <a:srgbClr val="FF0000"/>
                </a:solidFill>
              </a:rPr>
              <a:t>gorillas</a:t>
            </a:r>
            <a:r>
              <a:rPr lang="it-IT" dirty="0" smtClean="0">
                <a:solidFill>
                  <a:srgbClr val="FF0000"/>
                </a:solidFill>
              </a:rPr>
              <a:t> </a:t>
            </a:r>
            <a:r>
              <a:rPr lang="it-IT" dirty="0" err="1" smtClean="0">
                <a:solidFill>
                  <a:srgbClr val="FF0000"/>
                </a:solidFill>
              </a:rPr>
              <a:t>will</a:t>
            </a:r>
            <a:r>
              <a:rPr lang="it-IT" dirty="0" smtClean="0">
                <a:solidFill>
                  <a:srgbClr val="FF0000"/>
                </a:solidFill>
              </a:rPr>
              <a:t> </a:t>
            </a:r>
            <a:r>
              <a:rPr lang="it-IT" dirty="0" err="1" smtClean="0">
                <a:solidFill>
                  <a:srgbClr val="FF0000"/>
                </a:solidFill>
              </a:rPr>
              <a:t>soon</a:t>
            </a:r>
            <a:r>
              <a:rPr lang="it-IT" dirty="0" smtClean="0">
                <a:solidFill>
                  <a:srgbClr val="FF0000"/>
                </a:solidFill>
              </a:rPr>
              <a:t> </a:t>
            </a:r>
            <a:r>
              <a:rPr lang="it-IT" dirty="0" err="1" smtClean="0">
                <a:solidFill>
                  <a:srgbClr val="FF0000"/>
                </a:solidFill>
              </a:rPr>
              <a:t>be</a:t>
            </a:r>
            <a:r>
              <a:rPr lang="it-IT" dirty="0" smtClean="0">
                <a:solidFill>
                  <a:srgbClr val="FF0000"/>
                </a:solidFill>
              </a:rPr>
              <a:t> </a:t>
            </a:r>
            <a:r>
              <a:rPr lang="it-IT" dirty="0" err="1" smtClean="0">
                <a:solidFill>
                  <a:srgbClr val="FF0000"/>
                </a:solidFill>
              </a:rPr>
              <a:t>extincted</a:t>
            </a:r>
            <a:r>
              <a:rPr lang="it-IT" dirty="0" smtClean="0"/>
              <a:t>.</a:t>
            </a:r>
            <a:endParaRPr lang="it-IT"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smtClean="0"/>
              <a:t>STEP 1</a:t>
            </a:r>
            <a:endParaRPr lang="it-IT" dirty="0"/>
          </a:p>
        </p:txBody>
      </p:sp>
      <p:sp>
        <p:nvSpPr>
          <p:cNvPr id="3" name="Segnaposto contenuto 2"/>
          <p:cNvSpPr>
            <a:spLocks noGrp="1"/>
          </p:cNvSpPr>
          <p:nvPr>
            <p:ph idx="1"/>
          </p:nvPr>
        </p:nvSpPr>
        <p:spPr/>
        <p:style>
          <a:lnRef idx="0">
            <a:schemeClr val="accent5"/>
          </a:lnRef>
          <a:fillRef idx="3">
            <a:schemeClr val="accent5"/>
          </a:fillRef>
          <a:effectRef idx="3">
            <a:schemeClr val="accent5"/>
          </a:effectRef>
          <a:fontRef idx="minor">
            <a:schemeClr val="lt1"/>
          </a:fontRef>
        </p:style>
        <p:txBody>
          <a:bodyPr>
            <a:normAutofit/>
          </a:bodyPr>
          <a:lstStyle/>
          <a:p>
            <a:pPr algn="ctr">
              <a:buNone/>
            </a:pPr>
            <a:endParaRPr lang="it-IT" sz="6000" dirty="0" smtClean="0"/>
          </a:p>
          <a:p>
            <a:pPr algn="ctr">
              <a:buNone/>
            </a:pPr>
            <a:r>
              <a:rPr lang="it-IT" sz="6000" dirty="0" smtClean="0"/>
              <a:t>IDENTIFYING THE MAIN IDEAS IN THE TEXT</a:t>
            </a:r>
            <a:endParaRPr lang="it-IT" sz="60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r>
              <a:rPr lang="it-IT" dirty="0" err="1" smtClean="0"/>
              <a:t>Gorillas</a:t>
            </a:r>
            <a:r>
              <a:rPr lang="it-IT" dirty="0" smtClean="0"/>
              <a:t> in </a:t>
            </a:r>
            <a:r>
              <a:rPr lang="it-IT" dirty="0" err="1" smtClean="0"/>
              <a:t>crisis</a:t>
            </a:r>
            <a:r>
              <a:rPr lang="it-IT" dirty="0" smtClean="0"/>
              <a:t/>
            </a:r>
            <a:br>
              <a:rPr lang="it-IT" dirty="0" smtClean="0"/>
            </a:br>
            <a:endParaRPr lang="it-IT" dirty="0"/>
          </a:p>
        </p:txBody>
      </p:sp>
      <p:sp>
        <p:nvSpPr>
          <p:cNvPr id="3" name="Segnaposto contenuto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pPr marL="0" indent="0">
              <a:buNone/>
            </a:pPr>
            <a:r>
              <a:rPr lang="en-US" dirty="0" smtClean="0"/>
              <a:t>What will you have for supper tonight? Hotdogs? Pizza? Gorilla? It may surprise you to </a:t>
            </a:r>
          </a:p>
          <a:p>
            <a:pPr marL="0" indent="0">
              <a:buNone/>
            </a:pPr>
            <a:r>
              <a:rPr lang="en-US" dirty="0" smtClean="0"/>
              <a:t>know that</a:t>
            </a:r>
            <a:r>
              <a:rPr lang="en-US" dirty="0" smtClean="0">
                <a:solidFill>
                  <a:srgbClr val="FF0000"/>
                </a:solidFill>
              </a:rPr>
              <a:t> </a:t>
            </a:r>
            <a:r>
              <a:rPr lang="en-US" dirty="0" smtClean="0"/>
              <a:t>these “gentle creatures of the jungle” regularly appear as the featured entrée at </a:t>
            </a:r>
          </a:p>
          <a:p>
            <a:pPr marL="0" indent="0">
              <a:buNone/>
            </a:pPr>
            <a:r>
              <a:rPr lang="en-US" dirty="0" smtClean="0"/>
              <a:t>many a meal served near the African rainforest. That isn’t the only problem that haunts </a:t>
            </a:r>
          </a:p>
          <a:p>
            <a:pPr marL="0" indent="0">
              <a:buNone/>
            </a:pPr>
            <a:r>
              <a:rPr lang="en-US" dirty="0" smtClean="0"/>
              <a:t>gorillas lately. The combined threats posed by hunters, loggers, and disease are eliminating </a:t>
            </a:r>
          </a:p>
          <a:p>
            <a:pPr marL="0" indent="0">
              <a:buNone/>
            </a:pPr>
            <a:r>
              <a:rPr lang="en-US" dirty="0" smtClean="0"/>
              <a:t>large numbers of gorillas in central and West Africa. </a:t>
            </a:r>
            <a:r>
              <a:rPr lang="en-US" dirty="0" smtClean="0">
                <a:solidFill>
                  <a:srgbClr val="FF0000"/>
                </a:solidFill>
              </a:rPr>
              <a:t>The future of gorillas in the wild is at risk. </a:t>
            </a:r>
            <a:endParaRPr lang="it-IT"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err="1" smtClean="0"/>
              <a:t>Paragraph</a:t>
            </a:r>
            <a:r>
              <a:rPr lang="it-IT" dirty="0" smtClean="0"/>
              <a:t> 1</a:t>
            </a:r>
            <a:endParaRPr lang="it-IT" dirty="0"/>
          </a:p>
        </p:txBody>
      </p:sp>
      <p:sp>
        <p:nvSpPr>
          <p:cNvPr id="3" name="Segnaposto contenuto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r>
              <a:rPr lang="en-US" dirty="0" smtClean="0"/>
              <a:t>Gorilla meat is a dietary staple for nearly 12 million people who live near the rainforests of central and West Africa. </a:t>
            </a:r>
            <a:r>
              <a:rPr lang="en-US" dirty="0" smtClean="0">
                <a:solidFill>
                  <a:srgbClr val="FF0000"/>
                </a:solidFill>
              </a:rPr>
              <a:t>Some Africans prefer bush meat, such as gorilla, because it provides an economical source of daily protein. </a:t>
            </a:r>
          </a:p>
          <a:p>
            <a:pPr marL="0" indent="0">
              <a:buNone/>
            </a:pPr>
            <a:r>
              <a:rPr lang="en-US" dirty="0" smtClean="0">
                <a:solidFill>
                  <a:srgbClr val="FF0000"/>
                </a:solidFill>
              </a:rPr>
              <a:t>Poor families </a:t>
            </a:r>
            <a:r>
              <a:rPr lang="en-US" dirty="0" smtClean="0"/>
              <a:t>without the means to purchase food at the market </a:t>
            </a:r>
            <a:r>
              <a:rPr lang="en-US" dirty="0" smtClean="0">
                <a:solidFill>
                  <a:srgbClr val="FF0000"/>
                </a:solidFill>
              </a:rPr>
              <a:t>travel a short distance to the rainforest to get bush meat.</a:t>
            </a:r>
            <a:r>
              <a:rPr lang="en-US" dirty="0" smtClean="0"/>
              <a:t> Their only expense is the cost of ammunition and the fee to rent a gun. Some of these same families raise chickens and goats, but do not eat them. Instead, they sell the animals for the cash they need for buying supplies. </a:t>
            </a:r>
            <a:r>
              <a:rPr lang="en-US" dirty="0" smtClean="0">
                <a:solidFill>
                  <a:srgbClr val="FF0000"/>
                </a:solidFill>
              </a:rPr>
              <a:t>Africa’s population is increasing rapidly, along with its demand for bush meat.</a:t>
            </a:r>
            <a:r>
              <a:rPr lang="en-US" dirty="0" smtClean="0"/>
              <a:t> If nothing changes, primatologists fear that gorillas may become </a:t>
            </a:r>
          </a:p>
          <a:p>
            <a:pPr marL="0" indent="0">
              <a:buNone/>
            </a:pPr>
            <a:r>
              <a:rPr lang="en-US" dirty="0" smtClean="0"/>
              <a:t>extinct in the next thirty years. </a:t>
            </a:r>
            <a:endParaRPr lang="it-IT"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err="1" smtClean="0"/>
              <a:t>Paragraph</a:t>
            </a:r>
            <a:r>
              <a:rPr lang="it-IT" dirty="0" smtClean="0"/>
              <a:t> 2</a:t>
            </a:r>
            <a:endParaRPr lang="it-IT" dirty="0"/>
          </a:p>
        </p:txBody>
      </p:sp>
      <p:sp>
        <p:nvSpPr>
          <p:cNvPr id="3" name="Segnaposto contenuto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pPr marL="0" indent="0">
              <a:buNone/>
            </a:pPr>
            <a:r>
              <a:rPr lang="en-US" dirty="0" smtClean="0"/>
              <a:t>Moving away from one’s childhood home sometimes leaves us longing for familiar places and traditions. Naturally, </a:t>
            </a:r>
            <a:r>
              <a:rPr lang="en-US" dirty="0" smtClean="0">
                <a:solidFill>
                  <a:srgbClr val="FF0000"/>
                </a:solidFill>
              </a:rPr>
              <a:t>the African families who move away from their original rainforest homes struggle with these feelings of sadness and displacement.</a:t>
            </a:r>
            <a:r>
              <a:rPr lang="en-US" dirty="0" smtClean="0"/>
              <a:t> Now living in villages and cities, </a:t>
            </a:r>
            <a:r>
              <a:rPr lang="en-US" dirty="0" smtClean="0">
                <a:solidFill>
                  <a:srgbClr val="FF0000"/>
                </a:solidFill>
              </a:rPr>
              <a:t>they eat bush meat to feel closer to the past and to their old way of life. </a:t>
            </a:r>
          </a:p>
          <a:p>
            <a:pPr marL="0" indent="0">
              <a:buNone/>
            </a:pPr>
            <a:r>
              <a:rPr lang="en-US" dirty="0" smtClean="0"/>
              <a:t>For them, gorilla feeds the body and the soul as well. This custom brings little comfort to endangered gorillas, whose females produce only one offspring every five to seven years. It is easy to see why gorillas are being killed faster than they can reproduce. </a:t>
            </a:r>
            <a:endParaRPr lang="it-IT"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err="1" smtClean="0"/>
              <a:t>Paragraph</a:t>
            </a:r>
            <a:r>
              <a:rPr lang="it-IT" dirty="0" smtClean="0"/>
              <a:t> 3</a:t>
            </a:r>
            <a:endParaRPr lang="it-IT" dirty="0"/>
          </a:p>
        </p:txBody>
      </p:sp>
      <p:sp>
        <p:nvSpPr>
          <p:cNvPr id="3" name="Segnaposto contenuto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62500" lnSpcReduction="20000"/>
          </a:bodyPr>
          <a:lstStyle/>
          <a:p>
            <a:pPr marL="0" indent="0">
              <a:buNone/>
            </a:pPr>
            <a:r>
              <a:rPr lang="en-US" sz="4000" dirty="0" smtClean="0"/>
              <a:t>While Africans plunder the gorilla population, they are not the only ones. Over the years, their </a:t>
            </a:r>
            <a:r>
              <a:rPr lang="en-US" sz="4000" dirty="0" smtClean="0">
                <a:solidFill>
                  <a:srgbClr val="FF0000"/>
                </a:solidFill>
              </a:rPr>
              <a:t>European</a:t>
            </a:r>
            <a:r>
              <a:rPr lang="en-US" sz="4000" dirty="0" smtClean="0"/>
              <a:t> neighbors </a:t>
            </a:r>
            <a:r>
              <a:rPr lang="en-US" sz="4000" dirty="0" smtClean="0">
                <a:solidFill>
                  <a:srgbClr val="FF0000"/>
                </a:solidFill>
              </a:rPr>
              <a:t>have developed a taste for exotic bush meat as a status symbol.</a:t>
            </a:r>
            <a:r>
              <a:rPr lang="en-US" sz="4000" dirty="0" smtClean="0"/>
              <a:t> </a:t>
            </a:r>
          </a:p>
          <a:p>
            <a:pPr marL="0" indent="0">
              <a:buNone/>
            </a:pPr>
            <a:r>
              <a:rPr lang="en-US" sz="4000" dirty="0" smtClean="0">
                <a:solidFill>
                  <a:srgbClr val="FF0000"/>
                </a:solidFill>
              </a:rPr>
              <a:t>Trophy hunters value gorillas for their collectable heads and hands</a:t>
            </a:r>
            <a:r>
              <a:rPr lang="en-US" sz="4000" dirty="0" smtClean="0"/>
              <a:t>. Finally, some hunters persist in </a:t>
            </a:r>
            <a:r>
              <a:rPr lang="en-US" sz="4000" dirty="0" smtClean="0">
                <a:solidFill>
                  <a:srgbClr val="FF0000"/>
                </a:solidFill>
              </a:rPr>
              <a:t>the decades-long practice of trapping young gorillas to sell to zoos and private citizens across the world. When mature members of the gorilla troop try to defend an infant, hunters shoot to preserve their prize. </a:t>
            </a:r>
            <a:r>
              <a:rPr lang="en-US" sz="4000" dirty="0" smtClean="0"/>
              <a:t>Entire troops of gorillas have perished this way. The international gorilla trade continues even though it is illegal, since the laws are nearly impossible to enforce. Gorilla populations continue to decline. </a:t>
            </a:r>
          </a:p>
          <a:p>
            <a:pPr marL="0" indent="0">
              <a:buNone/>
            </a:pPr>
            <a:r>
              <a:rPr lang="en-US" sz="2800" dirty="0" smtClean="0"/>
              <a:t> </a:t>
            </a:r>
            <a:endParaRPr lang="it-IT"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err="1" smtClean="0"/>
              <a:t>Paragraph</a:t>
            </a:r>
            <a:r>
              <a:rPr lang="it-IT" dirty="0" smtClean="0"/>
              <a:t> 4</a:t>
            </a:r>
            <a:endParaRPr lang="it-IT" dirty="0"/>
          </a:p>
        </p:txBody>
      </p:sp>
      <p:sp>
        <p:nvSpPr>
          <p:cNvPr id="3" name="Segnaposto contenuto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marL="0" indent="0">
              <a:buNone/>
            </a:pPr>
            <a:r>
              <a:rPr lang="en-US" dirty="0" smtClean="0"/>
              <a:t>You have heard the slogan, “Save the rainforest,” with good reason. Conservationists know that if the forest is cut down, the habitat needed to sustain countless tropical plants and animals will no longer exist. Already </a:t>
            </a:r>
            <a:r>
              <a:rPr lang="en-US" dirty="0" smtClean="0">
                <a:solidFill>
                  <a:srgbClr val="FF0000"/>
                </a:solidFill>
              </a:rPr>
              <a:t>the loggers who harvest tropical trees have eliminated some of the bush where gorillas live,</a:t>
            </a:r>
            <a:r>
              <a:rPr lang="en-US" dirty="0" smtClean="0"/>
              <a:t> causing crowding that leads to the spread of disease. </a:t>
            </a:r>
          </a:p>
          <a:p>
            <a:pPr marL="0" indent="0">
              <a:buNone/>
            </a:pPr>
            <a:r>
              <a:rPr lang="en-US" dirty="0" smtClean="0"/>
              <a:t>Furthermore, </a:t>
            </a:r>
            <a:r>
              <a:rPr lang="en-US" dirty="0" smtClean="0">
                <a:solidFill>
                  <a:srgbClr val="FF0000"/>
                </a:solidFill>
              </a:rPr>
              <a:t>logging has depleted the vegetation on which gorillas depend for their daily food</a:t>
            </a:r>
            <a:r>
              <a:rPr lang="en-US" dirty="0" smtClean="0"/>
              <a:t>. Up to 70 pounds of plants and leaves are required daily for a mature gorilla’s diet. </a:t>
            </a:r>
          </a:p>
          <a:p>
            <a:pPr marL="0" indent="0">
              <a:buNone/>
            </a:pPr>
            <a:r>
              <a:rPr lang="en-US" dirty="0" smtClean="0"/>
              <a:t>Finally, </a:t>
            </a:r>
            <a:r>
              <a:rPr lang="en-US" dirty="0" smtClean="0">
                <a:solidFill>
                  <a:srgbClr val="FF0000"/>
                </a:solidFill>
              </a:rPr>
              <a:t>the logging roads that facilitate removal of harvested trees also enable poachers efficiently to remove freshly killed gorillas from the bush to the market for sale.</a:t>
            </a:r>
            <a:r>
              <a:rPr lang="en-US" dirty="0" smtClean="0"/>
              <a:t> Loggers are endangering the rainforest, along with its inhabitants. </a:t>
            </a:r>
            <a:endParaRPr lang="it-IT"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850106"/>
          </a:xfrm>
        </p:spPr>
        <p:style>
          <a:lnRef idx="2">
            <a:schemeClr val="accent1">
              <a:shade val="50000"/>
            </a:schemeClr>
          </a:lnRef>
          <a:fillRef idx="1">
            <a:schemeClr val="accent1"/>
          </a:fillRef>
          <a:effectRef idx="0">
            <a:schemeClr val="accent1"/>
          </a:effectRef>
          <a:fontRef idx="minor">
            <a:schemeClr val="lt1"/>
          </a:fontRef>
        </p:style>
        <p:txBody>
          <a:bodyPr/>
          <a:lstStyle/>
          <a:p>
            <a:r>
              <a:rPr lang="it-IT" dirty="0" err="1" smtClean="0"/>
              <a:t>Paragraph</a:t>
            </a:r>
            <a:r>
              <a:rPr lang="it-IT" dirty="0" smtClean="0"/>
              <a:t> 5</a:t>
            </a:r>
            <a:endParaRPr lang="it-IT" dirty="0"/>
          </a:p>
        </p:txBody>
      </p:sp>
      <p:sp>
        <p:nvSpPr>
          <p:cNvPr id="3" name="Segnaposto contenuto 2"/>
          <p:cNvSpPr>
            <a:spLocks noGrp="1"/>
          </p:cNvSpPr>
          <p:nvPr>
            <p:ph idx="1"/>
          </p:nvPr>
        </p:nvSpPr>
        <p:spPr>
          <a:xfrm>
            <a:off x="457200" y="1124744"/>
            <a:ext cx="8229600" cy="5400600"/>
          </a:xfrm>
        </p:spPr>
        <p:style>
          <a:lnRef idx="1">
            <a:schemeClr val="accent1"/>
          </a:lnRef>
          <a:fillRef idx="2">
            <a:schemeClr val="accent1"/>
          </a:fillRef>
          <a:effectRef idx="1">
            <a:schemeClr val="accent1"/>
          </a:effectRef>
          <a:fontRef idx="minor">
            <a:schemeClr val="dk1"/>
          </a:fontRef>
        </p:style>
        <p:txBody>
          <a:bodyPr>
            <a:noAutofit/>
          </a:bodyPr>
          <a:lstStyle/>
          <a:p>
            <a:pPr marL="0" indent="0">
              <a:buNone/>
            </a:pPr>
            <a:r>
              <a:rPr lang="en-US" sz="1800" dirty="0" smtClean="0"/>
              <a:t>Most recently, </a:t>
            </a:r>
            <a:r>
              <a:rPr lang="en-US" sz="1800" dirty="0" smtClean="0">
                <a:solidFill>
                  <a:srgbClr val="FF0000"/>
                </a:solidFill>
              </a:rPr>
              <a:t>a disease called Ebola fever has joined forces with hunters and loggers to further threaten the existence of gorillas</a:t>
            </a:r>
            <a:r>
              <a:rPr lang="en-US" sz="1800" dirty="0" smtClean="0"/>
              <a:t>. Biologists suspect that the virus was first spread across species with the help of tropical insects. Whatever its origins, we do know that the virus is now carried from gorillas to humans in a deadly cycle. </a:t>
            </a:r>
            <a:r>
              <a:rPr lang="en-US" sz="1800" dirty="0" smtClean="0">
                <a:solidFill>
                  <a:srgbClr val="FF0000"/>
                </a:solidFill>
              </a:rPr>
              <a:t>Hunters contract the headache and fever when they kill and eat infected bush meat</a:t>
            </a:r>
            <a:r>
              <a:rPr lang="en-US" sz="1800" dirty="0" smtClean="0"/>
              <a:t>. As the disease runs its course, internal bleeding leads to death. Meanwhile, an unsuspecting </a:t>
            </a:r>
            <a:r>
              <a:rPr lang="en-US" sz="1800" dirty="0" smtClean="0">
                <a:solidFill>
                  <a:srgbClr val="FF0000"/>
                </a:solidFill>
              </a:rPr>
              <a:t>hunter </a:t>
            </a:r>
            <a:r>
              <a:rPr lang="en-US" sz="1800" dirty="0" smtClean="0"/>
              <a:t>who seems only a bit “under the weather” </a:t>
            </a:r>
            <a:r>
              <a:rPr lang="en-US" sz="1800" dirty="0" smtClean="0">
                <a:solidFill>
                  <a:srgbClr val="FF0000"/>
                </a:solidFill>
              </a:rPr>
              <a:t>may return to the bush, effectively sickening an entire troop of gorillas.</a:t>
            </a:r>
            <a:r>
              <a:rPr lang="en-US" sz="1800" dirty="0" smtClean="0"/>
              <a:t> Ninety percent of all gorillas that get Ebola fever die. </a:t>
            </a:r>
            <a:r>
              <a:rPr lang="en-US" sz="1800" dirty="0" smtClean="0">
                <a:solidFill>
                  <a:srgbClr val="FF0000"/>
                </a:solidFill>
              </a:rPr>
              <a:t>Healthy gorillas that come into contact with diseased bodies in the bush get the disease as well. </a:t>
            </a:r>
            <a:r>
              <a:rPr lang="en-US" sz="1800" dirty="0" smtClean="0"/>
              <a:t>Scientists are currently researching treatments for Ebola. Since human and gorilla DNA are so similar, it is possible that a vaccine for humans will eventually help gorillas as well. Meanwhile, Ebola continues to thrive. </a:t>
            </a:r>
          </a:p>
          <a:p>
            <a:pPr marL="0" indent="0">
              <a:buNone/>
            </a:pPr>
            <a:r>
              <a:rPr lang="en-US" sz="1800" dirty="0" smtClean="0"/>
              <a:t>People once thought that gorillas were fierce, threatening animals. Today, scientists know that gorillas live peacefully in family groups. Their only enemies in the bush are people. </a:t>
            </a:r>
          </a:p>
          <a:p>
            <a:pPr marL="0" indent="0">
              <a:buNone/>
            </a:pPr>
            <a:r>
              <a:rPr lang="en-US" sz="1800" dirty="0" smtClean="0"/>
              <a:t>Watch these “gentle giants of the jungle” now, while you can. </a:t>
            </a:r>
            <a:r>
              <a:rPr lang="en-US" sz="1800" dirty="0" smtClean="0">
                <a:solidFill>
                  <a:srgbClr val="FF0000"/>
                </a:solidFill>
              </a:rPr>
              <a:t>Unless we work together to make sure that gorillas survive, they may disappear forever. </a:t>
            </a:r>
            <a:endParaRPr lang="it-IT" sz="1800" dirty="0">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161</TotalTime>
  <Words>1484</Words>
  <Application>Microsoft Office PowerPoint</Application>
  <PresentationFormat>Presentazione su schermo (4:3)</PresentationFormat>
  <Paragraphs>122</Paragraphs>
  <Slides>24</Slides>
  <Notes>0</Notes>
  <HiddenSlides>0</HiddenSlides>
  <MMClips>0</MMClips>
  <ScaleCrop>false</ScaleCrop>
  <HeadingPairs>
    <vt:vector size="4" baseType="variant">
      <vt:variant>
        <vt:lpstr>Tema</vt:lpstr>
      </vt:variant>
      <vt:variant>
        <vt:i4>1</vt:i4>
      </vt:variant>
      <vt:variant>
        <vt:lpstr>Titoli diapositive</vt:lpstr>
      </vt:variant>
      <vt:variant>
        <vt:i4>24</vt:i4>
      </vt:variant>
    </vt:vector>
  </HeadingPairs>
  <TitlesOfParts>
    <vt:vector size="25" baseType="lpstr">
      <vt:lpstr>Tema di Office</vt:lpstr>
      <vt:lpstr>HOW TO WRITE A SUMMARY</vt:lpstr>
      <vt:lpstr>Diapositiva 2</vt:lpstr>
      <vt:lpstr>STEP 1</vt:lpstr>
      <vt:lpstr>Gorillas in crisis </vt:lpstr>
      <vt:lpstr>Paragraph 1</vt:lpstr>
      <vt:lpstr>Paragraph 2</vt:lpstr>
      <vt:lpstr>Paragraph 3</vt:lpstr>
      <vt:lpstr>Paragraph 4</vt:lpstr>
      <vt:lpstr>Paragraph 5</vt:lpstr>
      <vt:lpstr>STEP 2</vt:lpstr>
      <vt:lpstr>GENERALIZATIONS</vt:lpstr>
      <vt:lpstr>GENERALIZATIONS</vt:lpstr>
      <vt:lpstr>GENERALIZATIONS</vt:lpstr>
      <vt:lpstr>GENERALIZATIONS</vt:lpstr>
      <vt:lpstr>GENERALIZATIONS</vt:lpstr>
      <vt:lpstr>STEP 3</vt:lpstr>
      <vt:lpstr>GENERALIZATIONS</vt:lpstr>
      <vt:lpstr>Diapositiva 18</vt:lpstr>
      <vt:lpstr>CONNECTORS</vt:lpstr>
      <vt:lpstr>Summary</vt:lpstr>
      <vt:lpstr>Diapositiva 21</vt:lpstr>
      <vt:lpstr>Diapositiva 22</vt:lpstr>
      <vt:lpstr>Diapositiva 23</vt:lpstr>
      <vt:lpstr>Diapositiva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WRITE A SUMMARY</dc:title>
  <dc:creator>Gianna</dc:creator>
  <cp:lastModifiedBy>Gianna</cp:lastModifiedBy>
  <cp:revision>24</cp:revision>
  <dcterms:created xsi:type="dcterms:W3CDTF">2011-10-16T19:34:33Z</dcterms:created>
  <dcterms:modified xsi:type="dcterms:W3CDTF">2011-10-19T10:49:22Z</dcterms:modified>
</cp:coreProperties>
</file>